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7"/>
  </p:notesMasterIdLst>
  <p:sldIdLst>
    <p:sldId id="256" r:id="rId2"/>
    <p:sldId id="257" r:id="rId3"/>
    <p:sldId id="258" r:id="rId4"/>
    <p:sldId id="260" r:id="rId5"/>
    <p:sldId id="259" r:id="rId6"/>
    <p:sldId id="272" r:id="rId7"/>
    <p:sldId id="261" r:id="rId8"/>
    <p:sldId id="264" r:id="rId9"/>
    <p:sldId id="273" r:id="rId10"/>
    <p:sldId id="269" r:id="rId11"/>
    <p:sldId id="274" r:id="rId12"/>
    <p:sldId id="266" r:id="rId13"/>
    <p:sldId id="267"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AD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BF1B7A-1D97-1B4D-BA4C-F910344B3578}" v="778" dt="2024-03-11T15:47:32.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72862"/>
  </p:normalViewPr>
  <p:slideViewPr>
    <p:cSldViewPr snapToGrid="0">
      <p:cViewPr varScale="1">
        <p:scale>
          <a:sx n="101" d="100"/>
          <a:sy n="101" d="100"/>
        </p:scale>
        <p:origin x="4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7D4B57-4947-4265-8A7B-073A9D9BA21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0FCF557-B33E-4470-A001-876941F86A53}">
      <dgm:prSet/>
      <dgm:spPr/>
      <dgm:t>
        <a:bodyPr/>
        <a:lstStyle/>
        <a:p>
          <a:r>
            <a:rPr lang="en-US" dirty="0"/>
            <a:t>Port 80 </a:t>
          </a:r>
          <a:r>
            <a:rPr lang="en-US" dirty="0">
              <a:sym typeface="Wingdings" panose="05000000000000000000" pitchFamily="2" charset="2"/>
            </a:rPr>
            <a:t></a:t>
          </a:r>
          <a:r>
            <a:rPr lang="en-US" dirty="0"/>
            <a:t> port 443 							</a:t>
          </a:r>
        </a:p>
      </dgm:t>
    </dgm:pt>
    <dgm:pt modelId="{CA74505F-7DC9-4B03-A708-B0E431847E0B}" type="parTrans" cxnId="{869ABAA0-0306-4926-9C5D-0E3C6566A095}">
      <dgm:prSet/>
      <dgm:spPr/>
      <dgm:t>
        <a:bodyPr/>
        <a:lstStyle/>
        <a:p>
          <a:endParaRPr lang="en-US"/>
        </a:p>
      </dgm:t>
    </dgm:pt>
    <dgm:pt modelId="{22BBD5FD-F47A-4E40-BDC6-C596F23908D5}" type="sibTrans" cxnId="{869ABAA0-0306-4926-9C5D-0E3C6566A095}">
      <dgm:prSet/>
      <dgm:spPr/>
      <dgm:t>
        <a:bodyPr/>
        <a:lstStyle/>
        <a:p>
          <a:endParaRPr lang="en-US"/>
        </a:p>
      </dgm:t>
    </dgm:pt>
    <dgm:pt modelId="{0053B8DB-EC42-4529-88F2-6B5E4AC4A130}">
      <dgm:prSet/>
      <dgm:spPr/>
      <dgm:t>
        <a:bodyPr/>
        <a:lstStyle/>
        <a:p>
          <a:r>
            <a:rPr lang="en-US" dirty="0"/>
            <a:t>HTTP </a:t>
          </a:r>
          <a:r>
            <a:rPr lang="en-US" dirty="0">
              <a:sym typeface="Wingdings" panose="05000000000000000000" pitchFamily="2" charset="2"/>
            </a:rPr>
            <a:t></a:t>
          </a:r>
          <a:r>
            <a:rPr lang="en-US" dirty="0"/>
            <a:t> HTTPS </a:t>
          </a:r>
        </a:p>
      </dgm:t>
    </dgm:pt>
    <dgm:pt modelId="{4C7DE4D4-4659-49F3-B7FB-7B0C971FF83F}" type="parTrans" cxnId="{E6887CC5-7DBC-4569-965E-C6BFC49CBE3E}">
      <dgm:prSet/>
      <dgm:spPr/>
      <dgm:t>
        <a:bodyPr/>
        <a:lstStyle/>
        <a:p>
          <a:endParaRPr lang="en-US"/>
        </a:p>
      </dgm:t>
    </dgm:pt>
    <dgm:pt modelId="{8DCAABF4-5EDF-4490-9DB2-2B4A0504689F}" type="sibTrans" cxnId="{E6887CC5-7DBC-4569-965E-C6BFC49CBE3E}">
      <dgm:prSet/>
      <dgm:spPr/>
      <dgm:t>
        <a:bodyPr/>
        <a:lstStyle/>
        <a:p>
          <a:endParaRPr lang="en-US"/>
        </a:p>
      </dgm:t>
    </dgm:pt>
    <dgm:pt modelId="{99F11062-D7F5-47BC-8F1A-86DCCF51A6D4}">
      <dgm:prSet custT="1"/>
      <dgm:spPr/>
      <dgm:t>
        <a:bodyPr/>
        <a:lstStyle/>
        <a:p>
          <a:endParaRPr lang="en-US" sz="1600" dirty="0"/>
        </a:p>
      </dgm:t>
    </dgm:pt>
    <dgm:pt modelId="{6DE7174A-52D5-4CEC-B0A4-955535E8B758}" type="parTrans" cxnId="{2F65C75B-7075-4D9E-BE13-71F67C6E9923}">
      <dgm:prSet/>
      <dgm:spPr/>
      <dgm:t>
        <a:bodyPr/>
        <a:lstStyle/>
        <a:p>
          <a:endParaRPr lang="en-US"/>
        </a:p>
      </dgm:t>
    </dgm:pt>
    <dgm:pt modelId="{05908C6A-3C86-4FE8-8684-27D7D7397402}" type="sibTrans" cxnId="{2F65C75B-7075-4D9E-BE13-71F67C6E9923}">
      <dgm:prSet/>
      <dgm:spPr/>
      <dgm:t>
        <a:bodyPr/>
        <a:lstStyle/>
        <a:p>
          <a:endParaRPr lang="en-US"/>
        </a:p>
      </dgm:t>
    </dgm:pt>
    <dgm:pt modelId="{05D41F90-FA54-4624-9325-1ED42F051E37}">
      <dgm:prSet/>
      <dgm:spPr/>
      <dgm:t>
        <a:bodyPr/>
        <a:lstStyle/>
        <a:p>
          <a:r>
            <a:rPr lang="en-US" b="1" dirty="0"/>
            <a:t>How</a:t>
          </a:r>
          <a:r>
            <a:rPr lang="en-US" dirty="0"/>
            <a:t>: </a:t>
          </a:r>
        </a:p>
      </dgm:t>
    </dgm:pt>
    <dgm:pt modelId="{CA826325-6BB6-436E-8952-F789EA1EF560}" type="sibTrans" cxnId="{2FA68122-C41D-485E-9C40-5BF0CF3C65B7}">
      <dgm:prSet/>
      <dgm:spPr/>
      <dgm:t>
        <a:bodyPr/>
        <a:lstStyle/>
        <a:p>
          <a:endParaRPr lang="en-US"/>
        </a:p>
      </dgm:t>
    </dgm:pt>
    <dgm:pt modelId="{C70C692B-A50B-456C-9644-920CAF26754D}" type="parTrans" cxnId="{2FA68122-C41D-485E-9C40-5BF0CF3C65B7}">
      <dgm:prSet/>
      <dgm:spPr/>
      <dgm:t>
        <a:bodyPr/>
        <a:lstStyle/>
        <a:p>
          <a:endParaRPr lang="en-US"/>
        </a:p>
      </dgm:t>
    </dgm:pt>
    <dgm:pt modelId="{71D70C22-D664-8041-BFB9-891930AB2BFA}" type="pres">
      <dgm:prSet presAssocID="{947D4B57-4947-4265-8A7B-073A9D9BA219}" presName="linear" presStyleCnt="0">
        <dgm:presLayoutVars>
          <dgm:dir/>
          <dgm:animLvl val="lvl"/>
          <dgm:resizeHandles val="exact"/>
        </dgm:presLayoutVars>
      </dgm:prSet>
      <dgm:spPr/>
    </dgm:pt>
    <dgm:pt modelId="{8FCDF77F-1C19-DF4D-A15A-D3C9FF2C99D0}" type="pres">
      <dgm:prSet presAssocID="{80FCF557-B33E-4470-A001-876941F86A53}" presName="parentLin" presStyleCnt="0"/>
      <dgm:spPr/>
    </dgm:pt>
    <dgm:pt modelId="{C891B1EB-A869-F041-971B-6619FDB7CD53}" type="pres">
      <dgm:prSet presAssocID="{80FCF557-B33E-4470-A001-876941F86A53}" presName="parentLeftMargin" presStyleLbl="node1" presStyleIdx="0" presStyleCnt="3"/>
      <dgm:spPr/>
    </dgm:pt>
    <dgm:pt modelId="{B6AD92E3-80C5-E34B-B728-7F6590F34321}" type="pres">
      <dgm:prSet presAssocID="{80FCF557-B33E-4470-A001-876941F86A53}" presName="parentText" presStyleLbl="node1" presStyleIdx="0" presStyleCnt="3" custScaleX="93068" custScaleY="67492" custLinFactNeighborX="8087" custLinFactNeighborY="23641">
        <dgm:presLayoutVars>
          <dgm:chMax val="0"/>
          <dgm:bulletEnabled val="1"/>
        </dgm:presLayoutVars>
      </dgm:prSet>
      <dgm:spPr/>
    </dgm:pt>
    <dgm:pt modelId="{4E928E97-A42E-0546-AA8D-58EF5B716C45}" type="pres">
      <dgm:prSet presAssocID="{80FCF557-B33E-4470-A001-876941F86A53}" presName="negativeSpace" presStyleCnt="0"/>
      <dgm:spPr/>
    </dgm:pt>
    <dgm:pt modelId="{92D78510-8EF7-D844-AE48-0EB306F8B119}" type="pres">
      <dgm:prSet presAssocID="{80FCF557-B33E-4470-A001-876941F86A53}" presName="childText" presStyleLbl="conFgAcc1" presStyleIdx="0" presStyleCnt="3">
        <dgm:presLayoutVars>
          <dgm:bulletEnabled val="1"/>
        </dgm:presLayoutVars>
      </dgm:prSet>
      <dgm:spPr/>
    </dgm:pt>
    <dgm:pt modelId="{33F4EAC9-F00E-F04A-BF0D-7E511BBA2819}" type="pres">
      <dgm:prSet presAssocID="{22BBD5FD-F47A-4E40-BDC6-C596F23908D5}" presName="spaceBetweenRectangles" presStyleCnt="0"/>
      <dgm:spPr/>
    </dgm:pt>
    <dgm:pt modelId="{8B4C3025-DF47-5A4D-9B05-C2ECFB4A38AD}" type="pres">
      <dgm:prSet presAssocID="{0053B8DB-EC42-4529-88F2-6B5E4AC4A130}" presName="parentLin" presStyleCnt="0"/>
      <dgm:spPr/>
    </dgm:pt>
    <dgm:pt modelId="{2BABD224-6CF6-AA49-81B3-35AD3D9751FA}" type="pres">
      <dgm:prSet presAssocID="{0053B8DB-EC42-4529-88F2-6B5E4AC4A130}" presName="parentLeftMargin" presStyleLbl="node1" presStyleIdx="0" presStyleCnt="3"/>
      <dgm:spPr/>
    </dgm:pt>
    <dgm:pt modelId="{7EFCB1A7-4624-D54D-B9B2-193DE0E7455C}" type="pres">
      <dgm:prSet presAssocID="{0053B8DB-EC42-4529-88F2-6B5E4AC4A130}" presName="parentText" presStyleLbl="node1" presStyleIdx="1" presStyleCnt="3" custScaleX="92684" custScaleY="71713" custLinFactNeighborX="5391" custLinFactNeighborY="29928">
        <dgm:presLayoutVars>
          <dgm:chMax val="0"/>
          <dgm:bulletEnabled val="1"/>
        </dgm:presLayoutVars>
      </dgm:prSet>
      <dgm:spPr/>
    </dgm:pt>
    <dgm:pt modelId="{C562A65C-B14E-8845-8F6F-0E5E9D7EBA28}" type="pres">
      <dgm:prSet presAssocID="{0053B8DB-EC42-4529-88F2-6B5E4AC4A130}" presName="negativeSpace" presStyleCnt="0"/>
      <dgm:spPr/>
    </dgm:pt>
    <dgm:pt modelId="{04075C45-7762-F54F-86E7-0851816C7FF0}" type="pres">
      <dgm:prSet presAssocID="{0053B8DB-EC42-4529-88F2-6B5E4AC4A130}" presName="childText" presStyleLbl="conFgAcc1" presStyleIdx="1" presStyleCnt="3">
        <dgm:presLayoutVars>
          <dgm:bulletEnabled val="1"/>
        </dgm:presLayoutVars>
      </dgm:prSet>
      <dgm:spPr/>
    </dgm:pt>
    <dgm:pt modelId="{026D7D3D-FB63-8F46-BC10-50EC67E86C3C}" type="pres">
      <dgm:prSet presAssocID="{8DCAABF4-5EDF-4490-9DB2-2B4A0504689F}" presName="spaceBetweenRectangles" presStyleCnt="0"/>
      <dgm:spPr/>
    </dgm:pt>
    <dgm:pt modelId="{4069B9FE-0A68-E443-A2D1-D24C611A1B91}" type="pres">
      <dgm:prSet presAssocID="{05D41F90-FA54-4624-9325-1ED42F051E37}" presName="parentLin" presStyleCnt="0"/>
      <dgm:spPr/>
    </dgm:pt>
    <dgm:pt modelId="{5384F6BC-212D-054B-96BF-26D3F9B90EF6}" type="pres">
      <dgm:prSet presAssocID="{05D41F90-FA54-4624-9325-1ED42F051E37}" presName="parentLeftMargin" presStyleLbl="node1" presStyleIdx="1" presStyleCnt="3"/>
      <dgm:spPr/>
    </dgm:pt>
    <dgm:pt modelId="{C1DF800F-635F-9544-8202-0133063A7A53}" type="pres">
      <dgm:prSet presAssocID="{05D41F90-FA54-4624-9325-1ED42F051E37}" presName="parentText" presStyleLbl="node1" presStyleIdx="2" presStyleCnt="3" custScaleX="14652" custScaleY="78008" custLinFactNeighborX="9694" custLinFactNeighborY="7687">
        <dgm:presLayoutVars>
          <dgm:chMax val="0"/>
          <dgm:bulletEnabled val="1"/>
        </dgm:presLayoutVars>
      </dgm:prSet>
      <dgm:spPr/>
    </dgm:pt>
    <dgm:pt modelId="{4F24F51F-D8AC-6F44-982D-FF7D109F77D3}" type="pres">
      <dgm:prSet presAssocID="{05D41F90-FA54-4624-9325-1ED42F051E37}" presName="negativeSpace" presStyleCnt="0"/>
      <dgm:spPr/>
    </dgm:pt>
    <dgm:pt modelId="{D3EEDEB3-EB98-A84B-9C46-949C008E8372}" type="pres">
      <dgm:prSet presAssocID="{05D41F90-FA54-4624-9325-1ED42F051E37}" presName="childText" presStyleLbl="conFgAcc1" presStyleIdx="2" presStyleCnt="3" custLinFactNeighborX="-270" custLinFactNeighborY="2041">
        <dgm:presLayoutVars>
          <dgm:bulletEnabled val="1"/>
        </dgm:presLayoutVars>
      </dgm:prSet>
      <dgm:spPr/>
    </dgm:pt>
  </dgm:ptLst>
  <dgm:cxnLst>
    <dgm:cxn modelId="{2FA68122-C41D-485E-9C40-5BF0CF3C65B7}" srcId="{947D4B57-4947-4265-8A7B-073A9D9BA219}" destId="{05D41F90-FA54-4624-9325-1ED42F051E37}" srcOrd="2" destOrd="0" parTransId="{C70C692B-A50B-456C-9644-920CAF26754D}" sibTransId="{CA826325-6BB6-436E-8952-F789EA1EF560}"/>
    <dgm:cxn modelId="{FB09DE3A-F4A5-4A48-84B0-D7B0A7BBB89C}" type="presOf" srcId="{0053B8DB-EC42-4529-88F2-6B5E4AC4A130}" destId="{2BABD224-6CF6-AA49-81B3-35AD3D9751FA}" srcOrd="0" destOrd="0" presId="urn:microsoft.com/office/officeart/2005/8/layout/list1"/>
    <dgm:cxn modelId="{93D04248-86D1-6A44-B9E6-9EB5B3BACB5D}" type="presOf" srcId="{05D41F90-FA54-4624-9325-1ED42F051E37}" destId="{C1DF800F-635F-9544-8202-0133063A7A53}" srcOrd="1" destOrd="0" presId="urn:microsoft.com/office/officeart/2005/8/layout/list1"/>
    <dgm:cxn modelId="{2F65C75B-7075-4D9E-BE13-71F67C6E9923}" srcId="{05D41F90-FA54-4624-9325-1ED42F051E37}" destId="{99F11062-D7F5-47BC-8F1A-86DCCF51A6D4}" srcOrd="0" destOrd="0" parTransId="{6DE7174A-52D5-4CEC-B0A4-955535E8B758}" sibTransId="{05908C6A-3C86-4FE8-8684-27D7D7397402}"/>
    <dgm:cxn modelId="{99D6B579-1301-AD4B-B3BF-81D95202EBDE}" type="presOf" srcId="{0053B8DB-EC42-4529-88F2-6B5E4AC4A130}" destId="{7EFCB1A7-4624-D54D-B9B2-193DE0E7455C}" srcOrd="1" destOrd="0" presId="urn:microsoft.com/office/officeart/2005/8/layout/list1"/>
    <dgm:cxn modelId="{869ABAA0-0306-4926-9C5D-0E3C6566A095}" srcId="{947D4B57-4947-4265-8A7B-073A9D9BA219}" destId="{80FCF557-B33E-4470-A001-876941F86A53}" srcOrd="0" destOrd="0" parTransId="{CA74505F-7DC9-4B03-A708-B0E431847E0B}" sibTransId="{22BBD5FD-F47A-4E40-BDC6-C596F23908D5}"/>
    <dgm:cxn modelId="{9C3988B2-4FC1-7343-880C-04B6388593B5}" type="presOf" srcId="{05D41F90-FA54-4624-9325-1ED42F051E37}" destId="{5384F6BC-212D-054B-96BF-26D3F9B90EF6}" srcOrd="0" destOrd="0" presId="urn:microsoft.com/office/officeart/2005/8/layout/list1"/>
    <dgm:cxn modelId="{931691BA-EAED-3542-9F12-DBDF16531F32}" type="presOf" srcId="{99F11062-D7F5-47BC-8F1A-86DCCF51A6D4}" destId="{D3EEDEB3-EB98-A84B-9C46-949C008E8372}" srcOrd="0" destOrd="0" presId="urn:microsoft.com/office/officeart/2005/8/layout/list1"/>
    <dgm:cxn modelId="{E6887CC5-7DBC-4569-965E-C6BFC49CBE3E}" srcId="{947D4B57-4947-4265-8A7B-073A9D9BA219}" destId="{0053B8DB-EC42-4529-88F2-6B5E4AC4A130}" srcOrd="1" destOrd="0" parTransId="{4C7DE4D4-4659-49F3-B7FB-7B0C971FF83F}" sibTransId="{8DCAABF4-5EDF-4490-9DB2-2B4A0504689F}"/>
    <dgm:cxn modelId="{D04B17D9-FF78-724C-96ED-D5B5ED89D869}" type="presOf" srcId="{80FCF557-B33E-4470-A001-876941F86A53}" destId="{C891B1EB-A869-F041-971B-6619FDB7CD53}" srcOrd="0" destOrd="0" presId="urn:microsoft.com/office/officeart/2005/8/layout/list1"/>
    <dgm:cxn modelId="{E29A58E9-F914-9447-AB0D-8B2D9F5B64F6}" type="presOf" srcId="{947D4B57-4947-4265-8A7B-073A9D9BA219}" destId="{71D70C22-D664-8041-BFB9-891930AB2BFA}" srcOrd="0" destOrd="0" presId="urn:microsoft.com/office/officeart/2005/8/layout/list1"/>
    <dgm:cxn modelId="{EC9790EF-ED1E-B041-9CE3-BC943F898637}" type="presOf" srcId="{80FCF557-B33E-4470-A001-876941F86A53}" destId="{B6AD92E3-80C5-E34B-B728-7F6590F34321}" srcOrd="1" destOrd="0" presId="urn:microsoft.com/office/officeart/2005/8/layout/list1"/>
    <dgm:cxn modelId="{0C96459F-2370-354B-9120-D8F7C5BE1BCE}" type="presParOf" srcId="{71D70C22-D664-8041-BFB9-891930AB2BFA}" destId="{8FCDF77F-1C19-DF4D-A15A-D3C9FF2C99D0}" srcOrd="0" destOrd="0" presId="urn:microsoft.com/office/officeart/2005/8/layout/list1"/>
    <dgm:cxn modelId="{9A36A745-EC16-4A46-B770-FAA6B4F36B5C}" type="presParOf" srcId="{8FCDF77F-1C19-DF4D-A15A-D3C9FF2C99D0}" destId="{C891B1EB-A869-F041-971B-6619FDB7CD53}" srcOrd="0" destOrd="0" presId="urn:microsoft.com/office/officeart/2005/8/layout/list1"/>
    <dgm:cxn modelId="{EDE8DB8A-E2AC-694A-956B-35B15243BCFD}" type="presParOf" srcId="{8FCDF77F-1C19-DF4D-A15A-D3C9FF2C99D0}" destId="{B6AD92E3-80C5-E34B-B728-7F6590F34321}" srcOrd="1" destOrd="0" presId="urn:microsoft.com/office/officeart/2005/8/layout/list1"/>
    <dgm:cxn modelId="{D4DA7E0E-D0F3-A34A-87D5-3DCE2666A0F2}" type="presParOf" srcId="{71D70C22-D664-8041-BFB9-891930AB2BFA}" destId="{4E928E97-A42E-0546-AA8D-58EF5B716C45}" srcOrd="1" destOrd="0" presId="urn:microsoft.com/office/officeart/2005/8/layout/list1"/>
    <dgm:cxn modelId="{7CF001FC-69E8-CA47-AEBF-1D3343AFCA7D}" type="presParOf" srcId="{71D70C22-D664-8041-BFB9-891930AB2BFA}" destId="{92D78510-8EF7-D844-AE48-0EB306F8B119}" srcOrd="2" destOrd="0" presId="urn:microsoft.com/office/officeart/2005/8/layout/list1"/>
    <dgm:cxn modelId="{A991F6AC-0A90-E04E-B6A1-3B81BF843721}" type="presParOf" srcId="{71D70C22-D664-8041-BFB9-891930AB2BFA}" destId="{33F4EAC9-F00E-F04A-BF0D-7E511BBA2819}" srcOrd="3" destOrd="0" presId="urn:microsoft.com/office/officeart/2005/8/layout/list1"/>
    <dgm:cxn modelId="{960689E1-D855-1248-BE5E-085D176F528D}" type="presParOf" srcId="{71D70C22-D664-8041-BFB9-891930AB2BFA}" destId="{8B4C3025-DF47-5A4D-9B05-C2ECFB4A38AD}" srcOrd="4" destOrd="0" presId="urn:microsoft.com/office/officeart/2005/8/layout/list1"/>
    <dgm:cxn modelId="{06317532-DE35-0C47-8930-40A0EAC89B93}" type="presParOf" srcId="{8B4C3025-DF47-5A4D-9B05-C2ECFB4A38AD}" destId="{2BABD224-6CF6-AA49-81B3-35AD3D9751FA}" srcOrd="0" destOrd="0" presId="urn:microsoft.com/office/officeart/2005/8/layout/list1"/>
    <dgm:cxn modelId="{909D3F61-A2BE-6345-8DBF-FE5E2B406493}" type="presParOf" srcId="{8B4C3025-DF47-5A4D-9B05-C2ECFB4A38AD}" destId="{7EFCB1A7-4624-D54D-B9B2-193DE0E7455C}" srcOrd="1" destOrd="0" presId="urn:microsoft.com/office/officeart/2005/8/layout/list1"/>
    <dgm:cxn modelId="{4F02128D-CE00-9242-915F-B324BBB5B214}" type="presParOf" srcId="{71D70C22-D664-8041-BFB9-891930AB2BFA}" destId="{C562A65C-B14E-8845-8F6F-0E5E9D7EBA28}" srcOrd="5" destOrd="0" presId="urn:microsoft.com/office/officeart/2005/8/layout/list1"/>
    <dgm:cxn modelId="{6518BB1F-CBA1-BD46-8628-2CBA2343B14A}" type="presParOf" srcId="{71D70C22-D664-8041-BFB9-891930AB2BFA}" destId="{04075C45-7762-F54F-86E7-0851816C7FF0}" srcOrd="6" destOrd="0" presId="urn:microsoft.com/office/officeart/2005/8/layout/list1"/>
    <dgm:cxn modelId="{4DCC0CA5-F899-1344-9487-9B9B77109F45}" type="presParOf" srcId="{71D70C22-D664-8041-BFB9-891930AB2BFA}" destId="{026D7D3D-FB63-8F46-BC10-50EC67E86C3C}" srcOrd="7" destOrd="0" presId="urn:microsoft.com/office/officeart/2005/8/layout/list1"/>
    <dgm:cxn modelId="{D3CB8B0C-B3DD-2848-877D-1A86E269C3D5}" type="presParOf" srcId="{71D70C22-D664-8041-BFB9-891930AB2BFA}" destId="{4069B9FE-0A68-E443-A2D1-D24C611A1B91}" srcOrd="8" destOrd="0" presId="urn:microsoft.com/office/officeart/2005/8/layout/list1"/>
    <dgm:cxn modelId="{380624EF-D462-7B4E-96C8-BDD68A2C56FA}" type="presParOf" srcId="{4069B9FE-0A68-E443-A2D1-D24C611A1B91}" destId="{5384F6BC-212D-054B-96BF-26D3F9B90EF6}" srcOrd="0" destOrd="0" presId="urn:microsoft.com/office/officeart/2005/8/layout/list1"/>
    <dgm:cxn modelId="{BC44280D-8199-2C4D-B548-75D61335E360}" type="presParOf" srcId="{4069B9FE-0A68-E443-A2D1-D24C611A1B91}" destId="{C1DF800F-635F-9544-8202-0133063A7A53}" srcOrd="1" destOrd="0" presId="urn:microsoft.com/office/officeart/2005/8/layout/list1"/>
    <dgm:cxn modelId="{06078A6E-82C7-F945-962A-02B7B3DFA9C7}" type="presParOf" srcId="{71D70C22-D664-8041-BFB9-891930AB2BFA}" destId="{4F24F51F-D8AC-6F44-982D-FF7D109F77D3}" srcOrd="9" destOrd="0" presId="urn:microsoft.com/office/officeart/2005/8/layout/list1"/>
    <dgm:cxn modelId="{462239A2-3F11-7A43-91C3-C7F9FC8F6820}" type="presParOf" srcId="{71D70C22-D664-8041-BFB9-891930AB2BFA}" destId="{D3EEDEB3-EB98-A84B-9C46-949C008E837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73D394-6A09-4639-BB8C-3D41925C5EB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3ADF69C-E356-43DE-8751-4D8079D4F0A7}">
      <dgm:prSet/>
      <dgm:spPr/>
      <dgm:t>
        <a:bodyPr/>
        <a:lstStyle/>
        <a:p>
          <a:pPr>
            <a:lnSpc>
              <a:spcPct val="100000"/>
            </a:lnSpc>
          </a:pPr>
          <a:r>
            <a:rPr lang="en-US" dirty="0"/>
            <a:t>.env file </a:t>
          </a:r>
        </a:p>
      </dgm:t>
    </dgm:pt>
    <dgm:pt modelId="{015618FB-E55A-40B6-8F48-FC0E8FD91BD0}" type="parTrans" cxnId="{1341F3D0-D3A8-4BC9-9FCB-4549190DD4BE}">
      <dgm:prSet/>
      <dgm:spPr/>
      <dgm:t>
        <a:bodyPr/>
        <a:lstStyle/>
        <a:p>
          <a:endParaRPr lang="en-US"/>
        </a:p>
      </dgm:t>
    </dgm:pt>
    <dgm:pt modelId="{60E0E7CB-D068-4B77-A2D9-43E1514D1087}" type="sibTrans" cxnId="{1341F3D0-D3A8-4BC9-9FCB-4549190DD4BE}">
      <dgm:prSet/>
      <dgm:spPr/>
      <dgm:t>
        <a:bodyPr/>
        <a:lstStyle/>
        <a:p>
          <a:endParaRPr lang="en-US"/>
        </a:p>
      </dgm:t>
    </dgm:pt>
    <dgm:pt modelId="{E1963D19-0E2D-4AAA-B67C-AE4D2C833C9A}">
      <dgm:prSet/>
      <dgm:spPr/>
      <dgm:t>
        <a:bodyPr/>
        <a:lstStyle/>
        <a:p>
          <a:pPr>
            <a:lnSpc>
              <a:spcPct val="100000"/>
            </a:lnSpc>
          </a:pPr>
          <a:r>
            <a:rPr lang="en-US" dirty="0" err="1"/>
            <a:t>Loggly</a:t>
          </a:r>
          <a:r>
            <a:rPr lang="en-US" dirty="0"/>
            <a:t> – customer token</a:t>
          </a:r>
        </a:p>
      </dgm:t>
    </dgm:pt>
    <dgm:pt modelId="{37E21E39-B1F4-4074-96BF-16D586674BED}" type="parTrans" cxnId="{F1D16048-C79C-46BD-BAEA-45410BE2B5ED}">
      <dgm:prSet/>
      <dgm:spPr/>
      <dgm:t>
        <a:bodyPr/>
        <a:lstStyle/>
        <a:p>
          <a:endParaRPr lang="en-US"/>
        </a:p>
      </dgm:t>
    </dgm:pt>
    <dgm:pt modelId="{750AB4CB-2B4A-4F1E-A7F4-AAFE6A0CB7BE}" type="sibTrans" cxnId="{F1D16048-C79C-46BD-BAEA-45410BE2B5ED}">
      <dgm:prSet/>
      <dgm:spPr/>
      <dgm:t>
        <a:bodyPr/>
        <a:lstStyle/>
        <a:p>
          <a:endParaRPr lang="en-US"/>
        </a:p>
      </dgm:t>
    </dgm:pt>
    <dgm:pt modelId="{114C4498-CDF7-454F-BC86-2C92AFCCD48A}" type="pres">
      <dgm:prSet presAssocID="{7373D394-6A09-4639-BB8C-3D41925C5EB6}" presName="root" presStyleCnt="0">
        <dgm:presLayoutVars>
          <dgm:dir/>
          <dgm:resizeHandles val="exact"/>
        </dgm:presLayoutVars>
      </dgm:prSet>
      <dgm:spPr/>
    </dgm:pt>
    <dgm:pt modelId="{333EFC37-ED8E-44AA-A38C-58019693D377}" type="pres">
      <dgm:prSet presAssocID="{E3ADF69C-E356-43DE-8751-4D8079D4F0A7}" presName="compNode" presStyleCnt="0"/>
      <dgm:spPr/>
    </dgm:pt>
    <dgm:pt modelId="{E4C93DCA-FFFB-4F7F-98DE-1CAC95B7A66D}" type="pres">
      <dgm:prSet presAssocID="{E3ADF69C-E356-43DE-8751-4D8079D4F0A7}" presName="iconRect" presStyleLbl="node1" presStyleIdx="0" presStyleCnt="2" custLinFactX="100000" custLinFactNeighborX="161111" custLinFactNeighborY="1337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A2F897EE-F40F-4287-A33A-E3CEC6301454}" type="pres">
      <dgm:prSet presAssocID="{E3ADF69C-E356-43DE-8751-4D8079D4F0A7}" presName="spaceRect" presStyleCnt="0"/>
      <dgm:spPr/>
    </dgm:pt>
    <dgm:pt modelId="{F486F8AD-7E67-4AF3-84C8-57C0343442A9}" type="pres">
      <dgm:prSet presAssocID="{E3ADF69C-E356-43DE-8751-4D8079D4F0A7}" presName="textRect" presStyleLbl="revTx" presStyleIdx="0" presStyleCnt="2" custLinFactX="17500" custLinFactNeighborX="100000" custLinFactNeighborY="51472">
        <dgm:presLayoutVars>
          <dgm:chMax val="1"/>
          <dgm:chPref val="1"/>
        </dgm:presLayoutVars>
      </dgm:prSet>
      <dgm:spPr/>
    </dgm:pt>
    <dgm:pt modelId="{761E2944-7738-4F96-A632-1BEB95F7CAA1}" type="pres">
      <dgm:prSet presAssocID="{60E0E7CB-D068-4B77-A2D9-43E1514D1087}" presName="sibTrans" presStyleCnt="0"/>
      <dgm:spPr/>
    </dgm:pt>
    <dgm:pt modelId="{2A8053C2-25A7-4338-B4FE-13381254C87D}" type="pres">
      <dgm:prSet presAssocID="{E1963D19-0E2D-4AAA-B67C-AE4D2C833C9A}" presName="compNode" presStyleCnt="0"/>
      <dgm:spPr/>
    </dgm:pt>
    <dgm:pt modelId="{7C36C892-9677-447A-808D-A344C6F95AAD}" type="pres">
      <dgm:prSet presAssocID="{E1963D19-0E2D-4AAA-B67C-AE4D2C833C9A}" presName="iconRect" presStyleLbl="node1" presStyleIdx="1" presStyleCnt="2" custLinFactX="-100000" custLinFactNeighborX="-150227" custLinFactNeighborY="1520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ins"/>
        </a:ext>
      </dgm:extLst>
    </dgm:pt>
    <dgm:pt modelId="{0C20C054-A372-4FD8-BA3C-CA38C4250D56}" type="pres">
      <dgm:prSet presAssocID="{E1963D19-0E2D-4AAA-B67C-AE4D2C833C9A}" presName="spaceRect" presStyleCnt="0"/>
      <dgm:spPr/>
    </dgm:pt>
    <dgm:pt modelId="{A7B2FAEF-0BA9-43CA-979F-B3F91FD564F8}" type="pres">
      <dgm:prSet presAssocID="{E1963D19-0E2D-4AAA-B67C-AE4D2C833C9A}" presName="textRect" presStyleLbl="revTx" presStyleIdx="1" presStyleCnt="2" custLinFactX="-9859" custLinFactNeighborX="-100000" custLinFactNeighborY="9961">
        <dgm:presLayoutVars>
          <dgm:chMax val="1"/>
          <dgm:chPref val="1"/>
        </dgm:presLayoutVars>
      </dgm:prSet>
      <dgm:spPr/>
    </dgm:pt>
  </dgm:ptLst>
  <dgm:cxnLst>
    <dgm:cxn modelId="{B018940D-FEA2-48CC-BFF7-33ECCF8427EB}" type="presOf" srcId="{E3ADF69C-E356-43DE-8751-4D8079D4F0A7}" destId="{F486F8AD-7E67-4AF3-84C8-57C0343442A9}" srcOrd="0" destOrd="0" presId="urn:microsoft.com/office/officeart/2018/2/layout/IconLabelList"/>
    <dgm:cxn modelId="{90D5D717-0BB2-4476-834F-6C8C134417DB}" type="presOf" srcId="{E1963D19-0E2D-4AAA-B67C-AE4D2C833C9A}" destId="{A7B2FAEF-0BA9-43CA-979F-B3F91FD564F8}" srcOrd="0" destOrd="0" presId="urn:microsoft.com/office/officeart/2018/2/layout/IconLabelList"/>
    <dgm:cxn modelId="{F1D16048-C79C-46BD-BAEA-45410BE2B5ED}" srcId="{7373D394-6A09-4639-BB8C-3D41925C5EB6}" destId="{E1963D19-0E2D-4AAA-B67C-AE4D2C833C9A}" srcOrd="1" destOrd="0" parTransId="{37E21E39-B1F4-4074-96BF-16D586674BED}" sibTransId="{750AB4CB-2B4A-4F1E-A7F4-AAFE6A0CB7BE}"/>
    <dgm:cxn modelId="{6DB0D893-9D2A-4BC0-AE8D-AD4CBDFBE8BF}" type="presOf" srcId="{7373D394-6A09-4639-BB8C-3D41925C5EB6}" destId="{114C4498-CDF7-454F-BC86-2C92AFCCD48A}" srcOrd="0" destOrd="0" presId="urn:microsoft.com/office/officeart/2018/2/layout/IconLabelList"/>
    <dgm:cxn modelId="{1341F3D0-D3A8-4BC9-9FCB-4549190DD4BE}" srcId="{7373D394-6A09-4639-BB8C-3D41925C5EB6}" destId="{E3ADF69C-E356-43DE-8751-4D8079D4F0A7}" srcOrd="0" destOrd="0" parTransId="{015618FB-E55A-40B6-8F48-FC0E8FD91BD0}" sibTransId="{60E0E7CB-D068-4B77-A2D9-43E1514D1087}"/>
    <dgm:cxn modelId="{0628D8B1-E38C-49F6-BD0D-0D76D7EE21B0}" type="presParOf" srcId="{114C4498-CDF7-454F-BC86-2C92AFCCD48A}" destId="{333EFC37-ED8E-44AA-A38C-58019693D377}" srcOrd="0" destOrd="0" presId="urn:microsoft.com/office/officeart/2018/2/layout/IconLabelList"/>
    <dgm:cxn modelId="{BC040CC8-B34C-48F6-9B7F-10E628F885C9}" type="presParOf" srcId="{333EFC37-ED8E-44AA-A38C-58019693D377}" destId="{E4C93DCA-FFFB-4F7F-98DE-1CAC95B7A66D}" srcOrd="0" destOrd="0" presId="urn:microsoft.com/office/officeart/2018/2/layout/IconLabelList"/>
    <dgm:cxn modelId="{653187B2-4642-4634-8560-E47B444E44C0}" type="presParOf" srcId="{333EFC37-ED8E-44AA-A38C-58019693D377}" destId="{A2F897EE-F40F-4287-A33A-E3CEC6301454}" srcOrd="1" destOrd="0" presId="urn:microsoft.com/office/officeart/2018/2/layout/IconLabelList"/>
    <dgm:cxn modelId="{277A7424-B19A-4A66-A4EF-63E1CBD0E6A6}" type="presParOf" srcId="{333EFC37-ED8E-44AA-A38C-58019693D377}" destId="{F486F8AD-7E67-4AF3-84C8-57C0343442A9}" srcOrd="2" destOrd="0" presId="urn:microsoft.com/office/officeart/2018/2/layout/IconLabelList"/>
    <dgm:cxn modelId="{A83B09AC-B00D-4353-B258-6419E0098AB7}" type="presParOf" srcId="{114C4498-CDF7-454F-BC86-2C92AFCCD48A}" destId="{761E2944-7738-4F96-A632-1BEB95F7CAA1}" srcOrd="1" destOrd="0" presId="urn:microsoft.com/office/officeart/2018/2/layout/IconLabelList"/>
    <dgm:cxn modelId="{00D67DC3-E167-49C0-88D2-FD00F8AB70C5}" type="presParOf" srcId="{114C4498-CDF7-454F-BC86-2C92AFCCD48A}" destId="{2A8053C2-25A7-4338-B4FE-13381254C87D}" srcOrd="2" destOrd="0" presId="urn:microsoft.com/office/officeart/2018/2/layout/IconLabelList"/>
    <dgm:cxn modelId="{A0A0968A-8F9B-4FC9-9826-ECE315BC67DD}" type="presParOf" srcId="{2A8053C2-25A7-4338-B4FE-13381254C87D}" destId="{7C36C892-9677-447A-808D-A344C6F95AAD}" srcOrd="0" destOrd="0" presId="urn:microsoft.com/office/officeart/2018/2/layout/IconLabelList"/>
    <dgm:cxn modelId="{81DE6B9D-1F2B-4FAD-A2E6-89EEB1981152}" type="presParOf" srcId="{2A8053C2-25A7-4338-B4FE-13381254C87D}" destId="{0C20C054-A372-4FD8-BA3C-CA38C4250D56}" srcOrd="1" destOrd="0" presId="urn:microsoft.com/office/officeart/2018/2/layout/IconLabelList"/>
    <dgm:cxn modelId="{88E16ED4-0A93-4E7A-850C-054008C7061B}" type="presParOf" srcId="{2A8053C2-25A7-4338-B4FE-13381254C87D}" destId="{A7B2FAEF-0BA9-43CA-979F-B3F91FD564F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D28CE6-AD6C-4929-AFAC-86BA4E0765F9}"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427AAB3F-0694-42BD-A152-343BEFA8C3B2}">
      <dgm:prSet/>
      <dgm:spPr/>
      <dgm:t>
        <a:bodyPr/>
        <a:lstStyle/>
        <a:p>
          <a:r>
            <a:rPr lang="en-US" dirty="0"/>
            <a:t>Hash</a:t>
          </a:r>
        </a:p>
      </dgm:t>
    </dgm:pt>
    <dgm:pt modelId="{8A06146C-726D-416D-85A1-B05357F924BF}" type="parTrans" cxnId="{DE17DC0C-B090-4A86-AAC5-F2DDA638B988}">
      <dgm:prSet/>
      <dgm:spPr/>
      <dgm:t>
        <a:bodyPr/>
        <a:lstStyle/>
        <a:p>
          <a:endParaRPr lang="en-US"/>
        </a:p>
      </dgm:t>
    </dgm:pt>
    <dgm:pt modelId="{CA9B6228-51E8-43D4-B498-118E9F393B04}" type="sibTrans" cxnId="{DE17DC0C-B090-4A86-AAC5-F2DDA638B988}">
      <dgm:prSet/>
      <dgm:spPr/>
      <dgm:t>
        <a:bodyPr/>
        <a:lstStyle/>
        <a:p>
          <a:endParaRPr lang="en-US"/>
        </a:p>
      </dgm:t>
    </dgm:pt>
    <dgm:pt modelId="{8A033CA6-6DE1-4661-A0AB-AE737773ECDA}">
      <dgm:prSet/>
      <dgm:spPr/>
      <dgm:t>
        <a:bodyPr/>
        <a:lstStyle/>
        <a:p>
          <a:r>
            <a:rPr lang="en-US" dirty="0"/>
            <a:t>Bug Bounty: Passwords stored in plaintext</a:t>
          </a:r>
        </a:p>
        <a:p>
          <a:endParaRPr lang="en-US" dirty="0"/>
        </a:p>
        <a:p>
          <a:r>
            <a:rPr lang="en-US" dirty="0"/>
            <a:t>Remediation:</a:t>
          </a:r>
        </a:p>
        <a:p>
          <a:r>
            <a:rPr lang="en-US" dirty="0"/>
            <a:t>hash passwords before storing</a:t>
          </a:r>
        </a:p>
      </dgm:t>
    </dgm:pt>
    <dgm:pt modelId="{12344A49-7C59-4274-A5AE-F3EAB71FE51E}" type="parTrans" cxnId="{239E73D1-3FF3-4AFA-A7D0-E1646F316B5C}">
      <dgm:prSet/>
      <dgm:spPr/>
      <dgm:t>
        <a:bodyPr/>
        <a:lstStyle/>
        <a:p>
          <a:endParaRPr lang="en-US"/>
        </a:p>
      </dgm:t>
    </dgm:pt>
    <dgm:pt modelId="{F72005A4-5833-4C42-85C2-13700BB6F22D}" type="sibTrans" cxnId="{239E73D1-3FF3-4AFA-A7D0-E1646F316B5C}">
      <dgm:prSet/>
      <dgm:spPr/>
      <dgm:t>
        <a:bodyPr/>
        <a:lstStyle/>
        <a:p>
          <a:endParaRPr lang="en-US"/>
        </a:p>
      </dgm:t>
    </dgm:pt>
    <dgm:pt modelId="{C89985CD-2096-43B4-8F1F-6F04021AC3FA}">
      <dgm:prSet/>
      <dgm:spPr/>
      <dgm:t>
        <a:bodyPr/>
        <a:lstStyle/>
        <a:p>
          <a:r>
            <a:rPr lang="en-US" dirty="0"/>
            <a:t>Update</a:t>
          </a:r>
        </a:p>
      </dgm:t>
    </dgm:pt>
    <dgm:pt modelId="{B50B0332-41DA-4899-A852-9BCF8B2103A7}" type="parTrans" cxnId="{A9D68CD7-BCD7-4552-822F-F5AFDC0F0B9A}">
      <dgm:prSet/>
      <dgm:spPr/>
      <dgm:t>
        <a:bodyPr/>
        <a:lstStyle/>
        <a:p>
          <a:endParaRPr lang="en-US"/>
        </a:p>
      </dgm:t>
    </dgm:pt>
    <dgm:pt modelId="{A2AA85B0-1B36-4DEF-904C-3306A9F7B790}" type="sibTrans" cxnId="{A9D68CD7-BCD7-4552-822F-F5AFDC0F0B9A}">
      <dgm:prSet/>
      <dgm:spPr/>
      <dgm:t>
        <a:bodyPr/>
        <a:lstStyle/>
        <a:p>
          <a:endParaRPr lang="en-US"/>
        </a:p>
      </dgm:t>
    </dgm:pt>
    <dgm:pt modelId="{45735A1F-39F5-4141-8BE1-5904668FF9CB}">
      <dgm:prSet/>
      <dgm:spPr/>
      <dgm:t>
        <a:bodyPr/>
        <a:lstStyle/>
        <a:p>
          <a:r>
            <a:rPr lang="en-US" dirty="0"/>
            <a:t>Bug Bounty: Outdated versions of PHP</a:t>
          </a:r>
        </a:p>
        <a:p>
          <a:endParaRPr lang="en-US" dirty="0"/>
        </a:p>
        <a:p>
          <a:r>
            <a:rPr lang="en-US" dirty="0"/>
            <a:t>Remediation:</a:t>
          </a:r>
        </a:p>
        <a:p>
          <a:r>
            <a:rPr lang="en-US" dirty="0"/>
            <a:t>add updated </a:t>
          </a:r>
          <a:r>
            <a:rPr lang="en-US" dirty="0" err="1"/>
            <a:t>php</a:t>
          </a:r>
          <a:r>
            <a:rPr lang="en-US" dirty="0"/>
            <a:t> script to docker </a:t>
          </a:r>
        </a:p>
      </dgm:t>
    </dgm:pt>
    <dgm:pt modelId="{BF58B42D-3B7F-472B-B4AB-2B36CED43339}" type="parTrans" cxnId="{11669927-B3C6-4D55-8979-23B472047502}">
      <dgm:prSet/>
      <dgm:spPr/>
      <dgm:t>
        <a:bodyPr/>
        <a:lstStyle/>
        <a:p>
          <a:endParaRPr lang="en-US"/>
        </a:p>
      </dgm:t>
    </dgm:pt>
    <dgm:pt modelId="{47C86BD4-4DFB-4B04-8D30-1E8D3A9ED468}" type="sibTrans" cxnId="{11669927-B3C6-4D55-8979-23B472047502}">
      <dgm:prSet/>
      <dgm:spPr/>
      <dgm:t>
        <a:bodyPr/>
        <a:lstStyle/>
        <a:p>
          <a:endParaRPr lang="en-US"/>
        </a:p>
      </dgm:t>
    </dgm:pt>
    <dgm:pt modelId="{001D399C-383B-43F9-BAE1-6F374CAE3B51}">
      <dgm:prSet/>
      <dgm:spPr/>
      <dgm:t>
        <a:bodyPr/>
        <a:lstStyle/>
        <a:p>
          <a:r>
            <a:rPr lang="en-US" dirty="0"/>
            <a:t>Change Permissions</a:t>
          </a:r>
        </a:p>
      </dgm:t>
    </dgm:pt>
    <dgm:pt modelId="{58544ABE-1329-4AD4-98F8-B3E8FAA273B9}" type="parTrans" cxnId="{0115BB80-67DA-475F-B826-1505E8840889}">
      <dgm:prSet/>
      <dgm:spPr/>
      <dgm:t>
        <a:bodyPr/>
        <a:lstStyle/>
        <a:p>
          <a:endParaRPr lang="en-US"/>
        </a:p>
      </dgm:t>
    </dgm:pt>
    <dgm:pt modelId="{4C29C540-BABD-467A-8874-74FB02FC2D50}" type="sibTrans" cxnId="{0115BB80-67DA-475F-B826-1505E8840889}">
      <dgm:prSet/>
      <dgm:spPr/>
      <dgm:t>
        <a:bodyPr/>
        <a:lstStyle/>
        <a:p>
          <a:endParaRPr lang="en-US"/>
        </a:p>
      </dgm:t>
    </dgm:pt>
    <dgm:pt modelId="{2A5E1FD0-CDD9-41EE-AD77-7F18FD75309C}">
      <dgm:prSet/>
      <dgm:spPr/>
      <dgm:t>
        <a:bodyPr/>
        <a:lstStyle/>
        <a:p>
          <a:r>
            <a:rPr lang="en-US" dirty="0"/>
            <a:t>Bug Bounty:</a:t>
          </a:r>
        </a:p>
        <a:p>
          <a:r>
            <a:rPr lang="en-US" dirty="0"/>
            <a:t>Improper permissions set in </a:t>
          </a:r>
          <a:r>
            <a:rPr lang="en-US" dirty="0" err="1"/>
            <a:t>DockerPHP</a:t>
          </a:r>
          <a:r>
            <a:rPr lang="en-US" dirty="0"/>
            <a:t> files</a:t>
          </a:r>
        </a:p>
        <a:p>
          <a:endParaRPr lang="en-US" dirty="0"/>
        </a:p>
        <a:p>
          <a:r>
            <a:rPr lang="en-US" dirty="0"/>
            <a:t>Remediation: change folder permissions  from 777 to 744 and implement access controls</a:t>
          </a:r>
        </a:p>
      </dgm:t>
    </dgm:pt>
    <dgm:pt modelId="{DAE4D633-E751-4FBA-9DEC-7DE80DA7F52C}" type="parTrans" cxnId="{1B89DB46-2D09-473E-A4CF-FA7794FEF305}">
      <dgm:prSet/>
      <dgm:spPr/>
      <dgm:t>
        <a:bodyPr/>
        <a:lstStyle/>
        <a:p>
          <a:endParaRPr lang="en-US"/>
        </a:p>
      </dgm:t>
    </dgm:pt>
    <dgm:pt modelId="{3888E59F-1C1D-4EBD-AC86-BD339956F409}" type="sibTrans" cxnId="{1B89DB46-2D09-473E-A4CF-FA7794FEF305}">
      <dgm:prSet/>
      <dgm:spPr/>
      <dgm:t>
        <a:bodyPr/>
        <a:lstStyle/>
        <a:p>
          <a:endParaRPr lang="en-US"/>
        </a:p>
      </dgm:t>
    </dgm:pt>
    <dgm:pt modelId="{A3BD8151-5A1A-4185-9A2E-51B7CB598251}">
      <dgm:prSet/>
      <dgm:spPr/>
      <dgm:t>
        <a:bodyPr/>
        <a:lstStyle/>
        <a:p>
          <a:r>
            <a:rPr lang="en-US" dirty="0"/>
            <a:t>.env</a:t>
          </a:r>
        </a:p>
      </dgm:t>
    </dgm:pt>
    <dgm:pt modelId="{6BE4E079-80D3-4973-AD88-721B7090AC7C}" type="parTrans" cxnId="{42C133F1-6314-4FD0-81CC-702D0B825098}">
      <dgm:prSet/>
      <dgm:spPr/>
      <dgm:t>
        <a:bodyPr/>
        <a:lstStyle/>
        <a:p>
          <a:endParaRPr lang="en-US"/>
        </a:p>
      </dgm:t>
    </dgm:pt>
    <dgm:pt modelId="{E1C28E71-3523-4216-A90C-D2EE9407A00E}" type="sibTrans" cxnId="{42C133F1-6314-4FD0-81CC-702D0B825098}">
      <dgm:prSet/>
      <dgm:spPr/>
      <dgm:t>
        <a:bodyPr/>
        <a:lstStyle/>
        <a:p>
          <a:endParaRPr lang="en-US"/>
        </a:p>
      </dgm:t>
    </dgm:pt>
    <dgm:pt modelId="{60719407-3DD2-4CCA-82B7-1FE0DD4DD6A5}">
      <dgm:prSet/>
      <dgm:spPr/>
      <dgm:t>
        <a:bodyPr/>
        <a:lstStyle/>
        <a:p>
          <a:r>
            <a:rPr lang="en-US" dirty="0"/>
            <a:t>Bug Bounty: </a:t>
          </a:r>
        </a:p>
        <a:p>
          <a:r>
            <a:rPr lang="en-US" dirty="0"/>
            <a:t>Hardcoded credentials for MySQL exposing us to unauthorized access</a:t>
          </a:r>
        </a:p>
        <a:p>
          <a:endParaRPr lang="en-US" dirty="0"/>
        </a:p>
        <a:p>
          <a:r>
            <a:rPr lang="en-US" dirty="0"/>
            <a:t>Remediation: </a:t>
          </a:r>
        </a:p>
        <a:p>
          <a:r>
            <a:rPr lang="en-US" dirty="0"/>
            <a:t>use variables for MySQL credentials in .env file </a:t>
          </a:r>
        </a:p>
      </dgm:t>
    </dgm:pt>
    <dgm:pt modelId="{FBDA3F00-06FE-4310-97CC-4664280DCEE1}" type="parTrans" cxnId="{A527425D-1DB5-482A-8B31-BB46760C861E}">
      <dgm:prSet/>
      <dgm:spPr/>
      <dgm:t>
        <a:bodyPr/>
        <a:lstStyle/>
        <a:p>
          <a:endParaRPr lang="en-US"/>
        </a:p>
      </dgm:t>
    </dgm:pt>
    <dgm:pt modelId="{6436F755-3453-43B4-96FD-3365600F76F7}" type="sibTrans" cxnId="{A527425D-1DB5-482A-8B31-BB46760C861E}">
      <dgm:prSet/>
      <dgm:spPr/>
      <dgm:t>
        <a:bodyPr/>
        <a:lstStyle/>
        <a:p>
          <a:endParaRPr lang="en-US"/>
        </a:p>
      </dgm:t>
    </dgm:pt>
    <dgm:pt modelId="{DE2EA7DD-8527-3A4E-913D-14E49C478ADF}" type="pres">
      <dgm:prSet presAssocID="{84D28CE6-AD6C-4929-AFAC-86BA4E0765F9}" presName="Name0" presStyleCnt="0">
        <dgm:presLayoutVars>
          <dgm:dir/>
          <dgm:animLvl val="lvl"/>
          <dgm:resizeHandles val="exact"/>
        </dgm:presLayoutVars>
      </dgm:prSet>
      <dgm:spPr/>
    </dgm:pt>
    <dgm:pt modelId="{5A33FDA1-9AFC-1E4F-BB00-8833430FD75A}" type="pres">
      <dgm:prSet presAssocID="{427AAB3F-0694-42BD-A152-343BEFA8C3B2}" presName="composite" presStyleCnt="0"/>
      <dgm:spPr/>
    </dgm:pt>
    <dgm:pt modelId="{73342A05-EC85-B740-8C4B-C78752BB113A}" type="pres">
      <dgm:prSet presAssocID="{427AAB3F-0694-42BD-A152-343BEFA8C3B2}" presName="parTx" presStyleLbl="alignNode1" presStyleIdx="0" presStyleCnt="4">
        <dgm:presLayoutVars>
          <dgm:chMax val="0"/>
          <dgm:chPref val="0"/>
        </dgm:presLayoutVars>
      </dgm:prSet>
      <dgm:spPr/>
    </dgm:pt>
    <dgm:pt modelId="{88A7D9C7-3360-7C47-AF59-19D9A2DE4D67}" type="pres">
      <dgm:prSet presAssocID="{427AAB3F-0694-42BD-A152-343BEFA8C3B2}" presName="desTx" presStyleLbl="alignAccFollowNode1" presStyleIdx="0" presStyleCnt="4">
        <dgm:presLayoutVars/>
      </dgm:prSet>
      <dgm:spPr/>
    </dgm:pt>
    <dgm:pt modelId="{412D0D4C-CCCF-DA4E-AD29-7FD121E5A1BC}" type="pres">
      <dgm:prSet presAssocID="{CA9B6228-51E8-43D4-B498-118E9F393B04}" presName="space" presStyleCnt="0"/>
      <dgm:spPr/>
    </dgm:pt>
    <dgm:pt modelId="{AAD5354F-E063-E348-AB8B-A02AF4B940BF}" type="pres">
      <dgm:prSet presAssocID="{C89985CD-2096-43B4-8F1F-6F04021AC3FA}" presName="composite" presStyleCnt="0"/>
      <dgm:spPr/>
    </dgm:pt>
    <dgm:pt modelId="{803B2731-6A37-C847-AEF4-A08E4507F0D2}" type="pres">
      <dgm:prSet presAssocID="{C89985CD-2096-43B4-8F1F-6F04021AC3FA}" presName="parTx" presStyleLbl="alignNode1" presStyleIdx="1" presStyleCnt="4">
        <dgm:presLayoutVars>
          <dgm:chMax val="0"/>
          <dgm:chPref val="0"/>
        </dgm:presLayoutVars>
      </dgm:prSet>
      <dgm:spPr/>
    </dgm:pt>
    <dgm:pt modelId="{22BFE5BB-3D35-2342-95C6-0E04CE4CB0EB}" type="pres">
      <dgm:prSet presAssocID="{C89985CD-2096-43B4-8F1F-6F04021AC3FA}" presName="desTx" presStyleLbl="alignAccFollowNode1" presStyleIdx="1" presStyleCnt="4">
        <dgm:presLayoutVars/>
      </dgm:prSet>
      <dgm:spPr/>
    </dgm:pt>
    <dgm:pt modelId="{1E27ABAE-3164-FC43-9E53-EDE543B6D599}" type="pres">
      <dgm:prSet presAssocID="{A2AA85B0-1B36-4DEF-904C-3306A9F7B790}" presName="space" presStyleCnt="0"/>
      <dgm:spPr/>
    </dgm:pt>
    <dgm:pt modelId="{52935F9A-A946-1549-AA17-79FF1EBA3839}" type="pres">
      <dgm:prSet presAssocID="{001D399C-383B-43F9-BAE1-6F374CAE3B51}" presName="composite" presStyleCnt="0"/>
      <dgm:spPr/>
    </dgm:pt>
    <dgm:pt modelId="{40AAE366-4787-9341-B682-6E75C9E2F96D}" type="pres">
      <dgm:prSet presAssocID="{001D399C-383B-43F9-BAE1-6F374CAE3B51}" presName="parTx" presStyleLbl="alignNode1" presStyleIdx="2" presStyleCnt="4">
        <dgm:presLayoutVars>
          <dgm:chMax val="0"/>
          <dgm:chPref val="0"/>
        </dgm:presLayoutVars>
      </dgm:prSet>
      <dgm:spPr/>
    </dgm:pt>
    <dgm:pt modelId="{3F4D60B5-8A1A-FB4E-A1F0-CCEF71BA2858}" type="pres">
      <dgm:prSet presAssocID="{001D399C-383B-43F9-BAE1-6F374CAE3B51}" presName="desTx" presStyleLbl="alignAccFollowNode1" presStyleIdx="2" presStyleCnt="4">
        <dgm:presLayoutVars/>
      </dgm:prSet>
      <dgm:spPr/>
    </dgm:pt>
    <dgm:pt modelId="{E011C7CB-55FD-1C4D-A73F-B7C461789DFC}" type="pres">
      <dgm:prSet presAssocID="{4C29C540-BABD-467A-8874-74FB02FC2D50}" presName="space" presStyleCnt="0"/>
      <dgm:spPr/>
    </dgm:pt>
    <dgm:pt modelId="{23140FE0-343B-0F44-B9BC-D621EF43F21A}" type="pres">
      <dgm:prSet presAssocID="{A3BD8151-5A1A-4185-9A2E-51B7CB598251}" presName="composite" presStyleCnt="0"/>
      <dgm:spPr/>
    </dgm:pt>
    <dgm:pt modelId="{6D843569-E47F-0B47-80BB-B30B4DAE563F}" type="pres">
      <dgm:prSet presAssocID="{A3BD8151-5A1A-4185-9A2E-51B7CB598251}" presName="parTx" presStyleLbl="alignNode1" presStyleIdx="3" presStyleCnt="4">
        <dgm:presLayoutVars>
          <dgm:chMax val="0"/>
          <dgm:chPref val="0"/>
        </dgm:presLayoutVars>
      </dgm:prSet>
      <dgm:spPr/>
    </dgm:pt>
    <dgm:pt modelId="{1EB1BA84-F9C8-834E-BC32-9945D3A2D6A3}" type="pres">
      <dgm:prSet presAssocID="{A3BD8151-5A1A-4185-9A2E-51B7CB598251}" presName="desTx" presStyleLbl="alignAccFollowNode1" presStyleIdx="3" presStyleCnt="4">
        <dgm:presLayoutVars/>
      </dgm:prSet>
      <dgm:spPr/>
    </dgm:pt>
  </dgm:ptLst>
  <dgm:cxnLst>
    <dgm:cxn modelId="{B507C503-531E-2E4D-A976-B3B6BC74F01F}" type="presOf" srcId="{84D28CE6-AD6C-4929-AFAC-86BA4E0765F9}" destId="{DE2EA7DD-8527-3A4E-913D-14E49C478ADF}" srcOrd="0" destOrd="0" presId="urn:microsoft.com/office/officeart/2016/7/layout/HorizontalActionList"/>
    <dgm:cxn modelId="{499DFB0B-630F-5742-8D33-EA0145594EB1}" type="presOf" srcId="{427AAB3F-0694-42BD-A152-343BEFA8C3B2}" destId="{73342A05-EC85-B740-8C4B-C78752BB113A}" srcOrd="0" destOrd="0" presId="urn:microsoft.com/office/officeart/2016/7/layout/HorizontalActionList"/>
    <dgm:cxn modelId="{DE17DC0C-B090-4A86-AAC5-F2DDA638B988}" srcId="{84D28CE6-AD6C-4929-AFAC-86BA4E0765F9}" destId="{427AAB3F-0694-42BD-A152-343BEFA8C3B2}" srcOrd="0" destOrd="0" parTransId="{8A06146C-726D-416D-85A1-B05357F924BF}" sibTransId="{CA9B6228-51E8-43D4-B498-118E9F393B04}"/>
    <dgm:cxn modelId="{11669927-B3C6-4D55-8979-23B472047502}" srcId="{C89985CD-2096-43B4-8F1F-6F04021AC3FA}" destId="{45735A1F-39F5-4141-8BE1-5904668FF9CB}" srcOrd="0" destOrd="0" parTransId="{BF58B42D-3B7F-472B-B4AB-2B36CED43339}" sibTransId="{47C86BD4-4DFB-4B04-8D30-1E8D3A9ED468}"/>
    <dgm:cxn modelId="{152AC736-1DA9-F14D-B2DB-74D52598F305}" type="presOf" srcId="{8A033CA6-6DE1-4661-A0AB-AE737773ECDA}" destId="{88A7D9C7-3360-7C47-AF59-19D9A2DE4D67}" srcOrd="0" destOrd="0" presId="urn:microsoft.com/office/officeart/2016/7/layout/HorizontalActionList"/>
    <dgm:cxn modelId="{1B89DB46-2D09-473E-A4CF-FA7794FEF305}" srcId="{001D399C-383B-43F9-BAE1-6F374CAE3B51}" destId="{2A5E1FD0-CDD9-41EE-AD77-7F18FD75309C}" srcOrd="0" destOrd="0" parTransId="{DAE4D633-E751-4FBA-9DEC-7DE80DA7F52C}" sibTransId="{3888E59F-1C1D-4EBD-AC86-BD339956F409}"/>
    <dgm:cxn modelId="{A527425D-1DB5-482A-8B31-BB46760C861E}" srcId="{A3BD8151-5A1A-4185-9A2E-51B7CB598251}" destId="{60719407-3DD2-4CCA-82B7-1FE0DD4DD6A5}" srcOrd="0" destOrd="0" parTransId="{FBDA3F00-06FE-4310-97CC-4664280DCEE1}" sibTransId="{6436F755-3453-43B4-96FD-3365600F76F7}"/>
    <dgm:cxn modelId="{3E0DA377-47FC-3546-AF16-64B16BF11F88}" type="presOf" srcId="{A3BD8151-5A1A-4185-9A2E-51B7CB598251}" destId="{6D843569-E47F-0B47-80BB-B30B4DAE563F}" srcOrd="0" destOrd="0" presId="urn:microsoft.com/office/officeart/2016/7/layout/HorizontalActionList"/>
    <dgm:cxn modelId="{0115BB80-67DA-475F-B826-1505E8840889}" srcId="{84D28CE6-AD6C-4929-AFAC-86BA4E0765F9}" destId="{001D399C-383B-43F9-BAE1-6F374CAE3B51}" srcOrd="2" destOrd="0" parTransId="{58544ABE-1329-4AD4-98F8-B3E8FAA273B9}" sibTransId="{4C29C540-BABD-467A-8874-74FB02FC2D50}"/>
    <dgm:cxn modelId="{0CBD70C2-7454-134E-B2CA-D0909026EDFC}" type="presOf" srcId="{45735A1F-39F5-4141-8BE1-5904668FF9CB}" destId="{22BFE5BB-3D35-2342-95C6-0E04CE4CB0EB}" srcOrd="0" destOrd="0" presId="urn:microsoft.com/office/officeart/2016/7/layout/HorizontalActionList"/>
    <dgm:cxn modelId="{0D639DCA-D3CB-3A4D-9796-A7A02EA6370B}" type="presOf" srcId="{001D399C-383B-43F9-BAE1-6F374CAE3B51}" destId="{40AAE366-4787-9341-B682-6E75C9E2F96D}" srcOrd="0" destOrd="0" presId="urn:microsoft.com/office/officeart/2016/7/layout/HorizontalActionList"/>
    <dgm:cxn modelId="{239E73D1-3FF3-4AFA-A7D0-E1646F316B5C}" srcId="{427AAB3F-0694-42BD-A152-343BEFA8C3B2}" destId="{8A033CA6-6DE1-4661-A0AB-AE737773ECDA}" srcOrd="0" destOrd="0" parTransId="{12344A49-7C59-4274-A5AE-F3EAB71FE51E}" sibTransId="{F72005A4-5833-4C42-85C2-13700BB6F22D}"/>
    <dgm:cxn modelId="{FAFDF0D1-7060-724E-BAFC-C1B477ABFAB3}" type="presOf" srcId="{2A5E1FD0-CDD9-41EE-AD77-7F18FD75309C}" destId="{3F4D60B5-8A1A-FB4E-A1F0-CCEF71BA2858}" srcOrd="0" destOrd="0" presId="urn:microsoft.com/office/officeart/2016/7/layout/HorizontalActionList"/>
    <dgm:cxn modelId="{A9D68CD7-BCD7-4552-822F-F5AFDC0F0B9A}" srcId="{84D28CE6-AD6C-4929-AFAC-86BA4E0765F9}" destId="{C89985CD-2096-43B4-8F1F-6F04021AC3FA}" srcOrd="1" destOrd="0" parTransId="{B50B0332-41DA-4899-A852-9BCF8B2103A7}" sibTransId="{A2AA85B0-1B36-4DEF-904C-3306A9F7B790}"/>
    <dgm:cxn modelId="{287A90E1-6E14-DE4D-9F2D-6723B4523020}" type="presOf" srcId="{C89985CD-2096-43B4-8F1F-6F04021AC3FA}" destId="{803B2731-6A37-C847-AEF4-A08E4507F0D2}" srcOrd="0" destOrd="0" presId="urn:microsoft.com/office/officeart/2016/7/layout/HorizontalActionList"/>
    <dgm:cxn modelId="{DECF7EE2-68AA-4A43-A8AF-7947B170AB06}" type="presOf" srcId="{60719407-3DD2-4CCA-82B7-1FE0DD4DD6A5}" destId="{1EB1BA84-F9C8-834E-BC32-9945D3A2D6A3}" srcOrd="0" destOrd="0" presId="urn:microsoft.com/office/officeart/2016/7/layout/HorizontalActionList"/>
    <dgm:cxn modelId="{42C133F1-6314-4FD0-81CC-702D0B825098}" srcId="{84D28CE6-AD6C-4929-AFAC-86BA4E0765F9}" destId="{A3BD8151-5A1A-4185-9A2E-51B7CB598251}" srcOrd="3" destOrd="0" parTransId="{6BE4E079-80D3-4973-AD88-721B7090AC7C}" sibTransId="{E1C28E71-3523-4216-A90C-D2EE9407A00E}"/>
    <dgm:cxn modelId="{DF60BDAA-260A-A549-A026-C497A0713B65}" type="presParOf" srcId="{DE2EA7DD-8527-3A4E-913D-14E49C478ADF}" destId="{5A33FDA1-9AFC-1E4F-BB00-8833430FD75A}" srcOrd="0" destOrd="0" presId="urn:microsoft.com/office/officeart/2016/7/layout/HorizontalActionList"/>
    <dgm:cxn modelId="{E47E3FC5-A67B-3243-A934-A28B6F44396B}" type="presParOf" srcId="{5A33FDA1-9AFC-1E4F-BB00-8833430FD75A}" destId="{73342A05-EC85-B740-8C4B-C78752BB113A}" srcOrd="0" destOrd="0" presId="urn:microsoft.com/office/officeart/2016/7/layout/HorizontalActionList"/>
    <dgm:cxn modelId="{597692DB-9C49-5A4E-AEBE-83A2F94F68B0}" type="presParOf" srcId="{5A33FDA1-9AFC-1E4F-BB00-8833430FD75A}" destId="{88A7D9C7-3360-7C47-AF59-19D9A2DE4D67}" srcOrd="1" destOrd="0" presId="urn:microsoft.com/office/officeart/2016/7/layout/HorizontalActionList"/>
    <dgm:cxn modelId="{5E845D6D-E110-CC46-8965-45FF5CCB3B34}" type="presParOf" srcId="{DE2EA7DD-8527-3A4E-913D-14E49C478ADF}" destId="{412D0D4C-CCCF-DA4E-AD29-7FD121E5A1BC}" srcOrd="1" destOrd="0" presId="urn:microsoft.com/office/officeart/2016/7/layout/HorizontalActionList"/>
    <dgm:cxn modelId="{4630C058-06F9-0A47-9E82-D23A701408CD}" type="presParOf" srcId="{DE2EA7DD-8527-3A4E-913D-14E49C478ADF}" destId="{AAD5354F-E063-E348-AB8B-A02AF4B940BF}" srcOrd="2" destOrd="0" presId="urn:microsoft.com/office/officeart/2016/7/layout/HorizontalActionList"/>
    <dgm:cxn modelId="{C9D159FC-3890-5246-A62C-5138AEF2E7DD}" type="presParOf" srcId="{AAD5354F-E063-E348-AB8B-A02AF4B940BF}" destId="{803B2731-6A37-C847-AEF4-A08E4507F0D2}" srcOrd="0" destOrd="0" presId="urn:microsoft.com/office/officeart/2016/7/layout/HorizontalActionList"/>
    <dgm:cxn modelId="{860F1B10-AE5D-FE40-9D60-413929F9E5DC}" type="presParOf" srcId="{AAD5354F-E063-E348-AB8B-A02AF4B940BF}" destId="{22BFE5BB-3D35-2342-95C6-0E04CE4CB0EB}" srcOrd="1" destOrd="0" presId="urn:microsoft.com/office/officeart/2016/7/layout/HorizontalActionList"/>
    <dgm:cxn modelId="{022811DD-73F3-F64F-9672-E64E78053829}" type="presParOf" srcId="{DE2EA7DD-8527-3A4E-913D-14E49C478ADF}" destId="{1E27ABAE-3164-FC43-9E53-EDE543B6D599}" srcOrd="3" destOrd="0" presId="urn:microsoft.com/office/officeart/2016/7/layout/HorizontalActionList"/>
    <dgm:cxn modelId="{ECF10D7A-4B75-FF44-A683-DB79CFB67BA9}" type="presParOf" srcId="{DE2EA7DD-8527-3A4E-913D-14E49C478ADF}" destId="{52935F9A-A946-1549-AA17-79FF1EBA3839}" srcOrd="4" destOrd="0" presId="urn:microsoft.com/office/officeart/2016/7/layout/HorizontalActionList"/>
    <dgm:cxn modelId="{433E593C-A3B3-094E-B170-4C88DD56D199}" type="presParOf" srcId="{52935F9A-A946-1549-AA17-79FF1EBA3839}" destId="{40AAE366-4787-9341-B682-6E75C9E2F96D}" srcOrd="0" destOrd="0" presId="urn:microsoft.com/office/officeart/2016/7/layout/HorizontalActionList"/>
    <dgm:cxn modelId="{EB4401DA-CF9F-DB48-8B6F-7B8DF3724020}" type="presParOf" srcId="{52935F9A-A946-1549-AA17-79FF1EBA3839}" destId="{3F4D60B5-8A1A-FB4E-A1F0-CCEF71BA2858}" srcOrd="1" destOrd="0" presId="urn:microsoft.com/office/officeart/2016/7/layout/HorizontalActionList"/>
    <dgm:cxn modelId="{A6909959-3996-624B-9791-CC9AFDA1712E}" type="presParOf" srcId="{DE2EA7DD-8527-3A4E-913D-14E49C478ADF}" destId="{E011C7CB-55FD-1C4D-A73F-B7C461789DFC}" srcOrd="5" destOrd="0" presId="urn:microsoft.com/office/officeart/2016/7/layout/HorizontalActionList"/>
    <dgm:cxn modelId="{8AEA030E-7160-0D41-B1FE-83DC48EC9161}" type="presParOf" srcId="{DE2EA7DD-8527-3A4E-913D-14E49C478ADF}" destId="{23140FE0-343B-0F44-B9BC-D621EF43F21A}" srcOrd="6" destOrd="0" presId="urn:microsoft.com/office/officeart/2016/7/layout/HorizontalActionList"/>
    <dgm:cxn modelId="{E4580B4A-2C1D-5A44-AFED-16FEC7FB0974}" type="presParOf" srcId="{23140FE0-343B-0F44-B9BC-D621EF43F21A}" destId="{6D843569-E47F-0B47-80BB-B30B4DAE563F}" srcOrd="0" destOrd="0" presId="urn:microsoft.com/office/officeart/2016/7/layout/HorizontalActionList"/>
    <dgm:cxn modelId="{C0D35073-009B-FC4D-B230-AACE4329C3E9}" type="presParOf" srcId="{23140FE0-343B-0F44-B9BC-D621EF43F21A}" destId="{1EB1BA84-F9C8-834E-BC32-9945D3A2D6A3}"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78510-8EF7-D844-AE48-0EB306F8B119}">
      <dsp:nvSpPr>
        <dsp:cNvPr id="0" name=""/>
        <dsp:cNvSpPr/>
      </dsp:nvSpPr>
      <dsp:spPr>
        <a:xfrm>
          <a:off x="0" y="365363"/>
          <a:ext cx="9832327" cy="705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AD92E3-80C5-E34B-B728-7F6590F34321}">
      <dsp:nvSpPr>
        <dsp:cNvPr id="0" name=""/>
        <dsp:cNvSpPr/>
      </dsp:nvSpPr>
      <dsp:spPr>
        <a:xfrm>
          <a:off x="531373" y="416189"/>
          <a:ext cx="6405525" cy="5578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147" tIns="0" rIns="260147" bIns="0" numCol="1" spcCol="1270" anchor="ctr" anchorCtr="0">
          <a:noAutofit/>
        </a:bodyPr>
        <a:lstStyle/>
        <a:p>
          <a:pPr marL="0" lvl="0" indent="0" algn="l" defTabSz="622300">
            <a:lnSpc>
              <a:spcPct val="90000"/>
            </a:lnSpc>
            <a:spcBef>
              <a:spcPct val="0"/>
            </a:spcBef>
            <a:spcAft>
              <a:spcPct val="35000"/>
            </a:spcAft>
            <a:buNone/>
          </a:pPr>
          <a:r>
            <a:rPr lang="en-US" sz="1400" kern="1200" dirty="0"/>
            <a:t>Port 80 </a:t>
          </a:r>
          <a:r>
            <a:rPr lang="en-US" sz="1400" kern="1200" dirty="0">
              <a:sym typeface="Wingdings" panose="05000000000000000000" pitchFamily="2" charset="2"/>
            </a:rPr>
            <a:t></a:t>
          </a:r>
          <a:r>
            <a:rPr lang="en-US" sz="1400" kern="1200" dirty="0"/>
            <a:t> port 443 							</a:t>
          </a:r>
        </a:p>
      </dsp:txBody>
      <dsp:txXfrm>
        <a:off x="558606" y="443422"/>
        <a:ext cx="6351059" cy="503395"/>
      </dsp:txXfrm>
    </dsp:sp>
    <dsp:sp modelId="{04075C45-7762-F54F-86E7-0851816C7FF0}">
      <dsp:nvSpPr>
        <dsp:cNvPr id="0" name=""/>
        <dsp:cNvSpPr/>
      </dsp:nvSpPr>
      <dsp:spPr>
        <a:xfrm>
          <a:off x="0" y="1401634"/>
          <a:ext cx="9832327" cy="705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FCB1A7-4624-D54D-B9B2-193DE0E7455C}">
      <dsp:nvSpPr>
        <dsp:cNvPr id="0" name=""/>
        <dsp:cNvSpPr/>
      </dsp:nvSpPr>
      <dsp:spPr>
        <a:xfrm>
          <a:off x="518119" y="1469536"/>
          <a:ext cx="6379095" cy="592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147" tIns="0" rIns="260147" bIns="0" numCol="1" spcCol="1270" anchor="ctr" anchorCtr="0">
          <a:noAutofit/>
        </a:bodyPr>
        <a:lstStyle/>
        <a:p>
          <a:pPr marL="0" lvl="0" indent="0" algn="l" defTabSz="622300">
            <a:lnSpc>
              <a:spcPct val="90000"/>
            </a:lnSpc>
            <a:spcBef>
              <a:spcPct val="0"/>
            </a:spcBef>
            <a:spcAft>
              <a:spcPct val="35000"/>
            </a:spcAft>
            <a:buNone/>
          </a:pPr>
          <a:r>
            <a:rPr lang="en-US" sz="1400" kern="1200" dirty="0"/>
            <a:t>HTTP </a:t>
          </a:r>
          <a:r>
            <a:rPr lang="en-US" sz="1400" kern="1200" dirty="0">
              <a:sym typeface="Wingdings" panose="05000000000000000000" pitchFamily="2" charset="2"/>
            </a:rPr>
            <a:t></a:t>
          </a:r>
          <a:r>
            <a:rPr lang="en-US" sz="1400" kern="1200" dirty="0"/>
            <a:t> HTTPS </a:t>
          </a:r>
        </a:p>
      </dsp:txBody>
      <dsp:txXfrm>
        <a:off x="547055" y="1498472"/>
        <a:ext cx="6321223" cy="534878"/>
      </dsp:txXfrm>
    </dsp:sp>
    <dsp:sp modelId="{D3EEDEB3-EB98-A84B-9C46-949C008E8372}">
      <dsp:nvSpPr>
        <dsp:cNvPr id="0" name=""/>
        <dsp:cNvSpPr/>
      </dsp:nvSpPr>
      <dsp:spPr>
        <a:xfrm>
          <a:off x="0" y="2498372"/>
          <a:ext cx="9832327" cy="705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3098" tIns="291592" rIns="763098" bIns="113792"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dsp:txBody>
      <dsp:txXfrm>
        <a:off x="0" y="2498372"/>
        <a:ext cx="9832327" cy="705599"/>
      </dsp:txXfrm>
    </dsp:sp>
    <dsp:sp modelId="{C1DF800F-635F-9544-8202-0133063A7A53}">
      <dsp:nvSpPr>
        <dsp:cNvPr id="0" name=""/>
        <dsp:cNvSpPr/>
      </dsp:nvSpPr>
      <dsp:spPr>
        <a:xfrm>
          <a:off x="539273" y="2321972"/>
          <a:ext cx="1008442" cy="6447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147" tIns="0" rIns="260147" bIns="0" numCol="1" spcCol="1270" anchor="ctr" anchorCtr="0">
          <a:noAutofit/>
        </a:bodyPr>
        <a:lstStyle/>
        <a:p>
          <a:pPr marL="0" lvl="0" indent="0" algn="l" defTabSz="622300">
            <a:lnSpc>
              <a:spcPct val="90000"/>
            </a:lnSpc>
            <a:spcBef>
              <a:spcPct val="0"/>
            </a:spcBef>
            <a:spcAft>
              <a:spcPct val="35000"/>
            </a:spcAft>
            <a:buNone/>
          </a:pPr>
          <a:r>
            <a:rPr lang="en-US" sz="1400" b="1" kern="1200" dirty="0"/>
            <a:t>How</a:t>
          </a:r>
          <a:r>
            <a:rPr lang="en-US" sz="1400" kern="1200" dirty="0"/>
            <a:t>: </a:t>
          </a:r>
        </a:p>
      </dsp:txBody>
      <dsp:txXfrm>
        <a:off x="570749" y="2353448"/>
        <a:ext cx="945490" cy="581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93DCA-FFFB-4F7F-98DE-1CAC95B7A66D}">
      <dsp:nvSpPr>
        <dsp:cNvPr id="0" name=""/>
        <dsp:cNvSpPr/>
      </dsp:nvSpPr>
      <dsp:spPr>
        <a:xfrm>
          <a:off x="5145393" y="404796"/>
          <a:ext cx="1589625" cy="1589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86F8AD-7E67-4AF3-84C8-57C0343442A9}">
      <dsp:nvSpPr>
        <dsp:cNvPr id="0" name=""/>
        <dsp:cNvSpPr/>
      </dsp:nvSpPr>
      <dsp:spPr>
        <a:xfrm>
          <a:off x="4173957" y="2381983"/>
          <a:ext cx="353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a:t>.env file </a:t>
          </a:r>
        </a:p>
      </dsp:txBody>
      <dsp:txXfrm>
        <a:off x="4173957" y="2381983"/>
        <a:ext cx="3532500" cy="720000"/>
      </dsp:txXfrm>
    </dsp:sp>
    <dsp:sp modelId="{7C36C892-9677-447A-808D-A344C6F95AAD}">
      <dsp:nvSpPr>
        <dsp:cNvPr id="0" name=""/>
        <dsp:cNvSpPr/>
      </dsp:nvSpPr>
      <dsp:spPr>
        <a:xfrm>
          <a:off x="1167724" y="433982"/>
          <a:ext cx="1589625" cy="1589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2FAEF-0BA9-43CA-979F-B3F91FD564F8}">
      <dsp:nvSpPr>
        <dsp:cNvPr id="0" name=""/>
        <dsp:cNvSpPr/>
      </dsp:nvSpPr>
      <dsp:spPr>
        <a:xfrm>
          <a:off x="293188" y="2261454"/>
          <a:ext cx="353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pPr>
          <a:r>
            <a:rPr lang="en-US" sz="2700" kern="1200" dirty="0" err="1"/>
            <a:t>Loggly</a:t>
          </a:r>
          <a:r>
            <a:rPr lang="en-US" sz="2700" kern="1200" dirty="0"/>
            <a:t> – customer token</a:t>
          </a:r>
        </a:p>
      </dsp:txBody>
      <dsp:txXfrm>
        <a:off x="293188" y="2261454"/>
        <a:ext cx="353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42A05-EC85-B740-8C4B-C78752BB113A}">
      <dsp:nvSpPr>
        <dsp:cNvPr id="0" name=""/>
        <dsp:cNvSpPr/>
      </dsp:nvSpPr>
      <dsp:spPr>
        <a:xfrm>
          <a:off x="7619" y="708911"/>
          <a:ext cx="1387357" cy="41620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9632" tIns="109632" rIns="109632" bIns="109632" numCol="1" spcCol="1270" anchor="ctr" anchorCtr="0">
          <a:noAutofit/>
        </a:bodyPr>
        <a:lstStyle/>
        <a:p>
          <a:pPr marL="0" lvl="0" indent="0" algn="ctr" defTabSz="622300">
            <a:lnSpc>
              <a:spcPct val="90000"/>
            </a:lnSpc>
            <a:spcBef>
              <a:spcPct val="0"/>
            </a:spcBef>
            <a:spcAft>
              <a:spcPct val="35000"/>
            </a:spcAft>
            <a:buNone/>
          </a:pPr>
          <a:r>
            <a:rPr lang="en-US" sz="1400" kern="1200" dirty="0"/>
            <a:t>Hash</a:t>
          </a:r>
        </a:p>
      </dsp:txBody>
      <dsp:txXfrm>
        <a:off x="7619" y="708911"/>
        <a:ext cx="1387357" cy="416207"/>
      </dsp:txXfrm>
    </dsp:sp>
    <dsp:sp modelId="{88A7D9C7-3360-7C47-AF59-19D9A2DE4D67}">
      <dsp:nvSpPr>
        <dsp:cNvPr id="0" name=""/>
        <dsp:cNvSpPr/>
      </dsp:nvSpPr>
      <dsp:spPr>
        <a:xfrm>
          <a:off x="7619" y="1125118"/>
          <a:ext cx="1387357" cy="213154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40" tIns="137040" rIns="137040" bIns="137040" numCol="1" spcCol="1270" anchor="t" anchorCtr="0">
          <a:noAutofit/>
        </a:bodyPr>
        <a:lstStyle/>
        <a:p>
          <a:pPr marL="0" lvl="0" indent="0" algn="l" defTabSz="488950">
            <a:lnSpc>
              <a:spcPct val="90000"/>
            </a:lnSpc>
            <a:spcBef>
              <a:spcPct val="0"/>
            </a:spcBef>
            <a:spcAft>
              <a:spcPct val="35000"/>
            </a:spcAft>
            <a:buNone/>
          </a:pPr>
          <a:r>
            <a:rPr lang="en-US" sz="1100" kern="1200" dirty="0"/>
            <a:t>Bug Bounty: Passwords stored in plaintext</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Remediation:</a:t>
          </a:r>
        </a:p>
        <a:p>
          <a:pPr marL="0" lvl="0" indent="0" algn="l" defTabSz="488950">
            <a:lnSpc>
              <a:spcPct val="90000"/>
            </a:lnSpc>
            <a:spcBef>
              <a:spcPct val="0"/>
            </a:spcBef>
            <a:spcAft>
              <a:spcPct val="35000"/>
            </a:spcAft>
            <a:buNone/>
          </a:pPr>
          <a:r>
            <a:rPr lang="en-US" sz="1100" kern="1200" dirty="0"/>
            <a:t>hash passwords before storing</a:t>
          </a:r>
        </a:p>
      </dsp:txBody>
      <dsp:txXfrm>
        <a:off x="7619" y="1125118"/>
        <a:ext cx="1387357" cy="2131544"/>
      </dsp:txXfrm>
    </dsp:sp>
    <dsp:sp modelId="{803B2731-6A37-C847-AEF4-A08E4507F0D2}">
      <dsp:nvSpPr>
        <dsp:cNvPr id="0" name=""/>
        <dsp:cNvSpPr/>
      </dsp:nvSpPr>
      <dsp:spPr>
        <a:xfrm>
          <a:off x="1502766" y="708911"/>
          <a:ext cx="1387357" cy="41620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9632" tIns="109632" rIns="109632" bIns="109632" numCol="1" spcCol="1270" anchor="ctr" anchorCtr="0">
          <a:noAutofit/>
        </a:bodyPr>
        <a:lstStyle/>
        <a:p>
          <a:pPr marL="0" lvl="0" indent="0" algn="ctr" defTabSz="622300">
            <a:lnSpc>
              <a:spcPct val="90000"/>
            </a:lnSpc>
            <a:spcBef>
              <a:spcPct val="0"/>
            </a:spcBef>
            <a:spcAft>
              <a:spcPct val="35000"/>
            </a:spcAft>
            <a:buNone/>
          </a:pPr>
          <a:r>
            <a:rPr lang="en-US" sz="1400" kern="1200" dirty="0"/>
            <a:t>Update</a:t>
          </a:r>
        </a:p>
      </dsp:txBody>
      <dsp:txXfrm>
        <a:off x="1502766" y="708911"/>
        <a:ext cx="1387357" cy="416207"/>
      </dsp:txXfrm>
    </dsp:sp>
    <dsp:sp modelId="{22BFE5BB-3D35-2342-95C6-0E04CE4CB0EB}">
      <dsp:nvSpPr>
        <dsp:cNvPr id="0" name=""/>
        <dsp:cNvSpPr/>
      </dsp:nvSpPr>
      <dsp:spPr>
        <a:xfrm>
          <a:off x="1502766" y="1125118"/>
          <a:ext cx="1387357" cy="213154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40" tIns="137040" rIns="137040" bIns="137040" numCol="1" spcCol="1270" anchor="t" anchorCtr="0">
          <a:noAutofit/>
        </a:bodyPr>
        <a:lstStyle/>
        <a:p>
          <a:pPr marL="0" lvl="0" indent="0" algn="l" defTabSz="488950">
            <a:lnSpc>
              <a:spcPct val="90000"/>
            </a:lnSpc>
            <a:spcBef>
              <a:spcPct val="0"/>
            </a:spcBef>
            <a:spcAft>
              <a:spcPct val="35000"/>
            </a:spcAft>
            <a:buNone/>
          </a:pPr>
          <a:r>
            <a:rPr lang="en-US" sz="1100" kern="1200" dirty="0"/>
            <a:t>Bug Bounty: Outdated versions of PHP</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Remediation:</a:t>
          </a:r>
        </a:p>
        <a:p>
          <a:pPr marL="0" lvl="0" indent="0" algn="l" defTabSz="488950">
            <a:lnSpc>
              <a:spcPct val="90000"/>
            </a:lnSpc>
            <a:spcBef>
              <a:spcPct val="0"/>
            </a:spcBef>
            <a:spcAft>
              <a:spcPct val="35000"/>
            </a:spcAft>
            <a:buNone/>
          </a:pPr>
          <a:r>
            <a:rPr lang="en-US" sz="1100" kern="1200" dirty="0"/>
            <a:t>add updated </a:t>
          </a:r>
          <a:r>
            <a:rPr lang="en-US" sz="1100" kern="1200" dirty="0" err="1"/>
            <a:t>php</a:t>
          </a:r>
          <a:r>
            <a:rPr lang="en-US" sz="1100" kern="1200" dirty="0"/>
            <a:t> script to docker </a:t>
          </a:r>
        </a:p>
      </dsp:txBody>
      <dsp:txXfrm>
        <a:off x="1502766" y="1125118"/>
        <a:ext cx="1387357" cy="2131544"/>
      </dsp:txXfrm>
    </dsp:sp>
    <dsp:sp modelId="{40AAE366-4787-9341-B682-6E75C9E2F96D}">
      <dsp:nvSpPr>
        <dsp:cNvPr id="0" name=""/>
        <dsp:cNvSpPr/>
      </dsp:nvSpPr>
      <dsp:spPr>
        <a:xfrm>
          <a:off x="2997913" y="708911"/>
          <a:ext cx="1387357" cy="41620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9632" tIns="109632" rIns="109632" bIns="109632" numCol="1" spcCol="1270" anchor="ctr" anchorCtr="0">
          <a:noAutofit/>
        </a:bodyPr>
        <a:lstStyle/>
        <a:p>
          <a:pPr marL="0" lvl="0" indent="0" algn="ctr" defTabSz="622300">
            <a:lnSpc>
              <a:spcPct val="90000"/>
            </a:lnSpc>
            <a:spcBef>
              <a:spcPct val="0"/>
            </a:spcBef>
            <a:spcAft>
              <a:spcPct val="35000"/>
            </a:spcAft>
            <a:buNone/>
          </a:pPr>
          <a:r>
            <a:rPr lang="en-US" sz="1400" kern="1200" dirty="0"/>
            <a:t>Change Permissions</a:t>
          </a:r>
        </a:p>
      </dsp:txBody>
      <dsp:txXfrm>
        <a:off x="2997913" y="708911"/>
        <a:ext cx="1387357" cy="416207"/>
      </dsp:txXfrm>
    </dsp:sp>
    <dsp:sp modelId="{3F4D60B5-8A1A-FB4E-A1F0-CCEF71BA2858}">
      <dsp:nvSpPr>
        <dsp:cNvPr id="0" name=""/>
        <dsp:cNvSpPr/>
      </dsp:nvSpPr>
      <dsp:spPr>
        <a:xfrm>
          <a:off x="2997913" y="1125118"/>
          <a:ext cx="1387357" cy="213154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40" tIns="137040" rIns="137040" bIns="137040" numCol="1" spcCol="1270" anchor="t" anchorCtr="0">
          <a:noAutofit/>
        </a:bodyPr>
        <a:lstStyle/>
        <a:p>
          <a:pPr marL="0" lvl="0" indent="0" algn="l" defTabSz="488950">
            <a:lnSpc>
              <a:spcPct val="90000"/>
            </a:lnSpc>
            <a:spcBef>
              <a:spcPct val="0"/>
            </a:spcBef>
            <a:spcAft>
              <a:spcPct val="35000"/>
            </a:spcAft>
            <a:buNone/>
          </a:pPr>
          <a:r>
            <a:rPr lang="en-US" sz="1100" kern="1200" dirty="0"/>
            <a:t>Bug Bounty:</a:t>
          </a:r>
        </a:p>
        <a:p>
          <a:pPr marL="0" lvl="0" indent="0" algn="l" defTabSz="488950">
            <a:lnSpc>
              <a:spcPct val="90000"/>
            </a:lnSpc>
            <a:spcBef>
              <a:spcPct val="0"/>
            </a:spcBef>
            <a:spcAft>
              <a:spcPct val="35000"/>
            </a:spcAft>
            <a:buNone/>
          </a:pPr>
          <a:r>
            <a:rPr lang="en-US" sz="1100" kern="1200" dirty="0"/>
            <a:t>Improper permissions set in </a:t>
          </a:r>
          <a:r>
            <a:rPr lang="en-US" sz="1100" kern="1200" dirty="0" err="1"/>
            <a:t>DockerPHP</a:t>
          </a:r>
          <a:r>
            <a:rPr lang="en-US" sz="1100" kern="1200" dirty="0"/>
            <a:t> files</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Remediation: change folder permissions  from 777 to 744 and implement access controls</a:t>
          </a:r>
        </a:p>
      </dsp:txBody>
      <dsp:txXfrm>
        <a:off x="2997913" y="1125118"/>
        <a:ext cx="1387357" cy="2131544"/>
      </dsp:txXfrm>
    </dsp:sp>
    <dsp:sp modelId="{6D843569-E47F-0B47-80BB-B30B4DAE563F}">
      <dsp:nvSpPr>
        <dsp:cNvPr id="0" name=""/>
        <dsp:cNvSpPr/>
      </dsp:nvSpPr>
      <dsp:spPr>
        <a:xfrm>
          <a:off x="4493060" y="708911"/>
          <a:ext cx="1387357" cy="41620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9632" tIns="109632" rIns="109632" bIns="109632" numCol="1" spcCol="1270" anchor="ctr" anchorCtr="0">
          <a:noAutofit/>
        </a:bodyPr>
        <a:lstStyle/>
        <a:p>
          <a:pPr marL="0" lvl="0" indent="0" algn="ctr" defTabSz="622300">
            <a:lnSpc>
              <a:spcPct val="90000"/>
            </a:lnSpc>
            <a:spcBef>
              <a:spcPct val="0"/>
            </a:spcBef>
            <a:spcAft>
              <a:spcPct val="35000"/>
            </a:spcAft>
            <a:buNone/>
          </a:pPr>
          <a:r>
            <a:rPr lang="en-US" sz="1400" kern="1200" dirty="0"/>
            <a:t>.env</a:t>
          </a:r>
        </a:p>
      </dsp:txBody>
      <dsp:txXfrm>
        <a:off x="4493060" y="708911"/>
        <a:ext cx="1387357" cy="416207"/>
      </dsp:txXfrm>
    </dsp:sp>
    <dsp:sp modelId="{1EB1BA84-F9C8-834E-BC32-9945D3A2D6A3}">
      <dsp:nvSpPr>
        <dsp:cNvPr id="0" name=""/>
        <dsp:cNvSpPr/>
      </dsp:nvSpPr>
      <dsp:spPr>
        <a:xfrm>
          <a:off x="4493060" y="1125118"/>
          <a:ext cx="1387357" cy="213154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040" tIns="137040" rIns="137040" bIns="137040" numCol="1" spcCol="1270" anchor="t" anchorCtr="0">
          <a:noAutofit/>
        </a:bodyPr>
        <a:lstStyle/>
        <a:p>
          <a:pPr marL="0" lvl="0" indent="0" algn="l" defTabSz="488950">
            <a:lnSpc>
              <a:spcPct val="90000"/>
            </a:lnSpc>
            <a:spcBef>
              <a:spcPct val="0"/>
            </a:spcBef>
            <a:spcAft>
              <a:spcPct val="35000"/>
            </a:spcAft>
            <a:buNone/>
          </a:pPr>
          <a:r>
            <a:rPr lang="en-US" sz="1100" kern="1200" dirty="0"/>
            <a:t>Bug Bounty: </a:t>
          </a:r>
        </a:p>
        <a:p>
          <a:pPr marL="0" lvl="0" indent="0" algn="l" defTabSz="488950">
            <a:lnSpc>
              <a:spcPct val="90000"/>
            </a:lnSpc>
            <a:spcBef>
              <a:spcPct val="0"/>
            </a:spcBef>
            <a:spcAft>
              <a:spcPct val="35000"/>
            </a:spcAft>
            <a:buNone/>
          </a:pPr>
          <a:r>
            <a:rPr lang="en-US" sz="1100" kern="1200" dirty="0"/>
            <a:t>Hardcoded credentials for MySQL exposing us to unauthorized access</a:t>
          </a:r>
        </a:p>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Remediation: </a:t>
          </a:r>
        </a:p>
        <a:p>
          <a:pPr marL="0" lvl="0" indent="0" algn="l" defTabSz="488950">
            <a:lnSpc>
              <a:spcPct val="90000"/>
            </a:lnSpc>
            <a:spcBef>
              <a:spcPct val="0"/>
            </a:spcBef>
            <a:spcAft>
              <a:spcPct val="35000"/>
            </a:spcAft>
            <a:buNone/>
          </a:pPr>
          <a:r>
            <a:rPr lang="en-US" sz="1100" kern="1200" dirty="0"/>
            <a:t>use variables for MySQL credentials in .env file </a:t>
          </a:r>
        </a:p>
      </dsp:txBody>
      <dsp:txXfrm>
        <a:off x="4493060" y="1125118"/>
        <a:ext cx="1387357" cy="21315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9693F-D4A9-EA48-8590-FB0F026515C4}" type="datetimeFigureOut">
              <a:rPr lang="en-US" smtClean="0"/>
              <a:t>3/11/24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1E9C64-A0F5-B149-88EB-E7AC588E6C91}" type="slidenum">
              <a:rPr lang="en-US" smtClean="0"/>
              <a:t>‹#›</a:t>
            </a:fld>
            <a:endParaRPr lang="en-US"/>
          </a:p>
        </p:txBody>
      </p:sp>
    </p:spTree>
    <p:extLst>
      <p:ext uri="{BB962C8B-B14F-4D97-AF65-F5344CB8AC3E}">
        <p14:creationId xmlns:p14="http://schemas.microsoft.com/office/powerpoint/2010/main" val="340936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localhos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1</a:t>
            </a:fld>
            <a:endParaRPr lang="en-US"/>
          </a:p>
        </p:txBody>
      </p:sp>
    </p:spTree>
    <p:extLst>
      <p:ext uri="{BB962C8B-B14F-4D97-AF65-F5344CB8AC3E}">
        <p14:creationId xmlns:p14="http://schemas.microsoft.com/office/powerpoint/2010/main" val="3716961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Authorization requires authentication, authentication doesn’t require authorization</a:t>
            </a:r>
          </a:p>
          <a:p>
            <a:r>
              <a:rPr lang="en-US" dirty="0"/>
              <a:t>Authorization: process of determining which level of access each user is granted</a:t>
            </a:r>
          </a:p>
          <a:p>
            <a:endParaRPr lang="en-US" dirty="0"/>
          </a:p>
          <a:p>
            <a:r>
              <a:rPr lang="en-US" dirty="0"/>
              <a:t>Update </a:t>
            </a:r>
            <a:r>
              <a:rPr lang="en-US" dirty="0" err="1"/>
              <a:t>isSiteAdministrator</a:t>
            </a:r>
            <a:r>
              <a:rPr lang="en-US" dirty="0"/>
              <a:t> and </a:t>
            </a:r>
            <a:r>
              <a:rPr lang="en-US" dirty="0" err="1"/>
              <a:t>logout.php</a:t>
            </a:r>
            <a:r>
              <a:rPr lang="en-US" dirty="0"/>
              <a:t> to use Session ID instead of a cookie</a:t>
            </a:r>
          </a:p>
          <a:p>
            <a:endParaRPr lang="en-US" dirty="0"/>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When it comes to ensuring only the correct people can access certain information in the Password Manager, access controls were key. They act as the bouncer at Finn’s checking everyone’s ID to make sure they are who they claim to be. This is important because it keeps potential attackers from sneaking around our application and mess with things they shouldn’t. Such as </a:t>
            </a:r>
            <a:r>
              <a:rPr lang="en-US" sz="1100" b="1" i="1" u="none" strike="noStrike" dirty="0">
                <a:solidFill>
                  <a:srgbClr val="000000"/>
                </a:solidFill>
                <a:effectLst/>
                <a:latin typeface="Arial" panose="020B0604020202020204" pitchFamily="34" charset="0"/>
              </a:rPr>
              <a:t>(explain “important admin controls” on slide):</a:t>
            </a:r>
            <a:r>
              <a:rPr lang="en-US" sz="1100" b="0" i="0" u="none" strike="noStrike" dirty="0">
                <a:solidFill>
                  <a:srgbClr val="000000"/>
                </a:solidFill>
                <a:effectLst/>
                <a:latin typeface="Arial" panose="020B0604020202020204" pitchFamily="34" charset="0"/>
              </a:rPr>
              <a:t> </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While adding these access controls, we stuck to the Principle of Least Privilege to: </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Help prevent unauthorized privilege escalation</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Implemented through RBAC</a:t>
            </a:r>
          </a:p>
          <a:p>
            <a:pPr marL="1143000" lvl="2" indent="-228600" rtl="0" fontAlgn="base">
              <a:spcBef>
                <a:spcPts val="0"/>
              </a:spcBef>
              <a:spcAft>
                <a:spcPts val="0"/>
              </a:spcAft>
              <a:buFont typeface="+mj-lt"/>
              <a:buAutoNum type="arabicPeriod"/>
            </a:pPr>
            <a:r>
              <a:rPr lang="en-US" sz="900" b="0" i="0" u="none" strike="noStrike" dirty="0">
                <a:solidFill>
                  <a:srgbClr val="000000"/>
                </a:solidFill>
                <a:effectLst/>
                <a:latin typeface="Arial" panose="020B0604020202020204" pitchFamily="34" charset="0"/>
              </a:rPr>
              <a:t>Preserves confidentiality/integrity because it acts as the first line of prevention</a:t>
            </a:r>
            <a:r>
              <a:rPr lang="en-US" sz="1100" b="0" i="0" u="none" strike="noStrike" dirty="0">
                <a:solidFill>
                  <a:srgbClr val="000000"/>
                </a:solidFill>
                <a:effectLst/>
                <a:latin typeface="Arial" panose="020B0604020202020204" pitchFamily="34" charset="0"/>
              </a:rPr>
              <a:t> </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Role Based Access Control </a:t>
            </a:r>
          </a:p>
          <a:p>
            <a:pPr marL="742950" lvl="1" indent="-285750" rtl="0" fontAlgn="base">
              <a:spcBef>
                <a:spcPts val="0"/>
              </a:spcBef>
              <a:spcAft>
                <a:spcPts val="0"/>
              </a:spcAft>
              <a:buFont typeface="+mj-lt"/>
              <a:buAutoNum type="arabicPeriod"/>
            </a:pPr>
            <a:r>
              <a:rPr lang="en-US" sz="900" b="0" i="0" u="none" strike="noStrike" dirty="0">
                <a:solidFill>
                  <a:srgbClr val="000000"/>
                </a:solidFill>
                <a:effectLst/>
                <a:latin typeface="Arial" panose="020B0604020202020204" pitchFamily="34" charset="0"/>
              </a:rPr>
              <a:t>Granted permissions based on their roles:</a:t>
            </a:r>
          </a:p>
          <a:p>
            <a:pPr marL="742950" lvl="1" indent="-285750" rtl="0" fontAlgn="base">
              <a:spcBef>
                <a:spcPts val="0"/>
              </a:spcBef>
              <a:spcAft>
                <a:spcPts val="0"/>
              </a:spcAft>
              <a:buFont typeface="+mj-lt"/>
              <a:buAutoNum type="arabicPeriod"/>
            </a:pPr>
            <a:r>
              <a:rPr lang="en-US" sz="900" b="0" i="0" u="none" strike="noStrike" dirty="0">
                <a:solidFill>
                  <a:srgbClr val="000000"/>
                </a:solidFill>
                <a:effectLst/>
                <a:latin typeface="Arial" panose="020B0604020202020204" pitchFamily="34" charset="0"/>
              </a:rPr>
              <a:t>Only allows users to access information they need to do, while preventing them from accessing additional information</a:t>
            </a:r>
          </a:p>
          <a:p>
            <a:pPr marL="4572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The data layer ensures that access to data is granted according to the roles and permissions defined here: </a:t>
            </a:r>
            <a:endParaRPr lang="en-US" sz="11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10</a:t>
            </a:fld>
            <a:endParaRPr lang="en-US"/>
          </a:p>
        </p:txBody>
      </p:sp>
    </p:spTree>
    <p:extLst>
      <p:ext uri="{BB962C8B-B14F-4D97-AF65-F5344CB8AC3E}">
        <p14:creationId xmlns:p14="http://schemas.microsoft.com/office/powerpoint/2010/main" val="2385033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layer ensures that access to data is granted according to the roles and permissions defined here: </a:t>
            </a:r>
          </a:p>
        </p:txBody>
      </p:sp>
      <p:sp>
        <p:nvSpPr>
          <p:cNvPr id="4" name="Slide Number Placeholder 3"/>
          <p:cNvSpPr>
            <a:spLocks noGrp="1"/>
          </p:cNvSpPr>
          <p:nvPr>
            <p:ph type="sldNum" sz="quarter" idx="5"/>
          </p:nvPr>
        </p:nvSpPr>
        <p:spPr/>
        <p:txBody>
          <a:bodyPr/>
          <a:lstStyle/>
          <a:p>
            <a:fld id="{241E9C64-A0F5-B149-88EB-E7AC588E6C91}" type="slidenum">
              <a:rPr lang="en-US" smtClean="0"/>
              <a:t>11</a:t>
            </a:fld>
            <a:endParaRPr lang="en-US"/>
          </a:p>
        </p:txBody>
      </p:sp>
    </p:spTree>
    <p:extLst>
      <p:ext uri="{BB962C8B-B14F-4D97-AF65-F5344CB8AC3E}">
        <p14:creationId xmlns:p14="http://schemas.microsoft.com/office/powerpoint/2010/main" val="1696386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Vulnerabilities we had from the start include SQL injection and Cross </a:t>
            </a:r>
            <a:r>
              <a:rPr lang="en-US" sz="1100" b="0" i="0" u="none" strike="noStrike" dirty="0" err="1">
                <a:solidFill>
                  <a:srgbClr val="000000"/>
                </a:solidFill>
                <a:effectLst/>
                <a:latin typeface="Arial" panose="020B0604020202020204" pitchFamily="34" charset="0"/>
              </a:rPr>
              <a:t>SIte</a:t>
            </a:r>
            <a:r>
              <a:rPr lang="en-US" sz="1100" b="0" i="0" u="none" strike="noStrike" dirty="0">
                <a:solidFill>
                  <a:srgbClr val="000000"/>
                </a:solidFill>
                <a:effectLst/>
                <a:latin typeface="Arial" panose="020B0604020202020204" pitchFamily="34" charset="0"/>
              </a:rPr>
              <a:t> Scripting</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MySQL wasn’t parameterized and the query was dynamic, leaving password manager vulnerable to SQL injection. A dynamic query combines user input with the SQL command strings and allows potential attackers to manipulate the query structure. </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 we saw when testing this vulnerability by injecting malicious script directly into the query through adding </a:t>
            </a:r>
            <a:r>
              <a:rPr lang="en-US" sz="1100" b="0" i="0" u="none" strike="noStrike" dirty="0" err="1">
                <a:solidFill>
                  <a:srgbClr val="000000"/>
                </a:solidFill>
                <a:effectLst/>
                <a:latin typeface="Arial" panose="020B0604020202020204" pitchFamily="34" charset="0"/>
              </a:rPr>
              <a:t>php</a:t>
            </a:r>
            <a:r>
              <a:rPr lang="en-US" sz="1100" b="0" i="0" u="none" strike="noStrike" dirty="0">
                <a:solidFill>
                  <a:srgbClr val="000000"/>
                </a:solidFill>
                <a:effectLst/>
                <a:latin typeface="Arial" panose="020B0604020202020204" pitchFamily="34" charset="0"/>
              </a:rPr>
              <a:t> files to our vaults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So we remediated SQL injection  by using parameterized queries to set the logic before any inputs are inserted to prevent the logic from being modified. </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Even though we remediated the SQL injection vulnerability, our application still stored </a:t>
            </a:r>
            <a:r>
              <a:rPr lang="en-US" sz="1100" b="0" i="0" u="none" strike="noStrike" dirty="0" err="1">
                <a:solidFill>
                  <a:srgbClr val="000000"/>
                </a:solidFill>
                <a:effectLst/>
                <a:latin typeface="Arial" panose="020B0604020202020204" pitchFamily="34" charset="0"/>
              </a:rPr>
              <a:t>unsanitized</a:t>
            </a:r>
            <a:r>
              <a:rPr lang="en-US" sz="1100" b="0" i="0" u="none" strike="noStrike" dirty="0">
                <a:solidFill>
                  <a:srgbClr val="000000"/>
                </a:solidFill>
                <a:effectLst/>
                <a:latin typeface="Arial" panose="020B0604020202020204" pitchFamily="34" charset="0"/>
              </a:rPr>
              <a:t> user input. Allowing attackers to embed malicious code into our stored data so that when other users/administrators view this data the malicious script will be executed on their browser.</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We remediated the vulnerability to XSS by sanitizing the user inputs ensuring data is in plain text. Sanitizing to plain text effectively allowed us to remove any embedded scripts that could be executed on the users browser. </a:t>
            </a:r>
          </a:p>
        </p:txBody>
      </p:sp>
      <p:sp>
        <p:nvSpPr>
          <p:cNvPr id="4" name="Slide Number Placeholder 3"/>
          <p:cNvSpPr>
            <a:spLocks noGrp="1"/>
          </p:cNvSpPr>
          <p:nvPr>
            <p:ph type="sldNum" sz="quarter" idx="5"/>
          </p:nvPr>
        </p:nvSpPr>
        <p:spPr/>
        <p:txBody>
          <a:bodyPr/>
          <a:lstStyle/>
          <a:p>
            <a:fld id="{241E9C64-A0F5-B149-88EB-E7AC588E6C91}" type="slidenum">
              <a:rPr lang="en-US" smtClean="0"/>
              <a:t>12</a:t>
            </a:fld>
            <a:endParaRPr lang="en-US"/>
          </a:p>
        </p:txBody>
      </p:sp>
    </p:spTree>
    <p:extLst>
      <p:ext uri="{BB962C8B-B14F-4D97-AF65-F5344CB8AC3E}">
        <p14:creationId xmlns:p14="http://schemas.microsoft.com/office/powerpoint/2010/main" val="1617195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Hardening: </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We used the process of hardening to secure our system further and reduce its surface of vulnerability. And we did this by: </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Conducting a bug bounty program to identify vulnerabilities. </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Where our administrator Zach Offered a reward (a good grade on our lab writeup) to ethical hackers (AKA our lab groups) to discover security vulnerabilities in the Password Manager</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TALK ABOUT how we will continue to monitor and maintain security:</a:t>
            </a:r>
          </a:p>
          <a:p>
            <a:pPr marL="742950" lvl="1" indent="-285750" rtl="0" fontAlgn="base">
              <a:spcBef>
                <a:spcPts val="0"/>
              </a:spcBef>
              <a:spcAft>
                <a:spcPts val="0"/>
              </a:spcAft>
              <a:buFont typeface="+mj-lt"/>
              <a:buAutoNum type="arabicPeriod"/>
            </a:pPr>
            <a:r>
              <a:rPr lang="en-US" sz="1100" b="0" i="0" u="none" strike="noStrike" dirty="0" err="1">
                <a:solidFill>
                  <a:srgbClr val="000000"/>
                </a:solidFill>
                <a:effectLst/>
                <a:latin typeface="Arial" panose="020B0604020202020204" pitchFamily="34" charset="0"/>
              </a:rPr>
              <a:t>Whats</a:t>
            </a:r>
            <a:r>
              <a:rPr lang="en-US" sz="1100" b="0" i="0" u="none" strike="noStrike" dirty="0">
                <a:solidFill>
                  <a:srgbClr val="000000"/>
                </a:solidFill>
                <a:effectLst/>
                <a:latin typeface="Arial" panose="020B0604020202020204" pitchFamily="34" charset="0"/>
              </a:rPr>
              <a:t> still vulnerable:</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There’s no Two Factor </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Add a multifactor authentication to our application </a:t>
            </a:r>
          </a:p>
          <a:p>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13</a:t>
            </a:fld>
            <a:endParaRPr lang="en-US"/>
          </a:p>
        </p:txBody>
      </p:sp>
    </p:spTree>
    <p:extLst>
      <p:ext uri="{BB962C8B-B14F-4D97-AF65-F5344CB8AC3E}">
        <p14:creationId xmlns:p14="http://schemas.microsoft.com/office/powerpoint/2010/main" val="278645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Walk through Successful login test </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This script simulates a user entering a valid username and password into login and password fields. The test then checks that after clicking the login button with the correct credentials that the user sees the welcome message and their username displayed on the top of the page </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Walk through Unsuccessful login test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Intentionally gives the login page invalid credentials, and expects the application to display an error message. This test is checking to see that the Password Manager notifies the user of the incorrect login attempt.</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HTTPS test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This test checks to ensure our application is running on port 443 instead of port 80. It does this by accessing the page through https://, if the HTTPS was set up incorrectly it would show “page not secure” error. Hence the test would fail. If the test passes, it means that the server is connected over port 443 and can securely transmit packets. </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Thus verifying that our application is meeting our specific security requirements</a:t>
            </a:r>
          </a:p>
          <a:p>
            <a:pPr rtl="0">
              <a:spcBef>
                <a:spcPts val="0"/>
              </a:spcBef>
              <a:spcAft>
                <a:spcPts val="0"/>
              </a:spcAft>
            </a:pPr>
            <a:r>
              <a:rPr lang="en-US" sz="1100" b="0" i="0" u="none" strike="noStrike" dirty="0">
                <a:solidFill>
                  <a:srgbClr val="000000"/>
                </a:solidFill>
                <a:effectLst/>
                <a:latin typeface="Arial" panose="020B0604020202020204" pitchFamily="34" charset="0"/>
              </a:rPr>
              <a:t>*Use selenium ID: tool for automating web browsers to simulate how a user would interact with website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15</a:t>
            </a:fld>
            <a:endParaRPr lang="en-US"/>
          </a:p>
        </p:txBody>
      </p:sp>
    </p:spTree>
    <p:extLst>
      <p:ext uri="{BB962C8B-B14F-4D97-AF65-F5344CB8AC3E}">
        <p14:creationId xmlns:p14="http://schemas.microsoft.com/office/powerpoint/2010/main" val="2681897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Good thing we learned how to secure our application over the last 10 weeks, because she was sure </a:t>
            </a:r>
            <a:r>
              <a:rPr lang="en-US" sz="1800" b="0" i="0" u="none" strike="noStrike" dirty="0" err="1">
                <a:solidFill>
                  <a:srgbClr val="000000"/>
                </a:solidFill>
                <a:effectLst/>
                <a:latin typeface="Arial" panose="020B0604020202020204" pitchFamily="34" charset="0"/>
              </a:rPr>
              <a:t>vulnerabile</a:t>
            </a:r>
            <a:r>
              <a:rPr lang="en-US" sz="1800" b="0" i="0" u="none" strike="noStrike" dirty="0">
                <a:solidFill>
                  <a:srgbClr val="000000"/>
                </a:solidFill>
                <a:effectLst/>
                <a:latin typeface="Arial" panose="020B0604020202020204" pitchFamily="34" charset="0"/>
              </a:rPr>
              <a:t> to a lot of attacks at the beginning. Lets quickly break down all the parts of our initial application that were unsecured. </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PHP server - hasn’t been hashed or encrypted and is vulnerable to eavesdropping and has no way to validate the integrity of the data</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Nginx - unsecure port and protocol </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MySQL database: handles all of Password Manager’s data but started off with unencrypted data storage and </a:t>
            </a:r>
            <a:r>
              <a:rPr lang="en-US" sz="1800" b="0" i="0" u="none" strike="noStrike" dirty="0" err="1">
                <a:solidFill>
                  <a:srgbClr val="000000"/>
                </a:solidFill>
                <a:effectLst/>
                <a:latin typeface="Arial" panose="020B0604020202020204" pitchFamily="34" charset="0"/>
              </a:rPr>
              <a:t>vulnerabile</a:t>
            </a:r>
            <a:r>
              <a:rPr lang="en-US" sz="1800" b="0" i="0" u="none" strike="noStrike" dirty="0">
                <a:solidFill>
                  <a:srgbClr val="000000"/>
                </a:solidFill>
                <a:effectLst/>
                <a:latin typeface="Arial" panose="020B0604020202020204" pitchFamily="34" charset="0"/>
              </a:rPr>
              <a:t> to SQL injection.</a:t>
            </a:r>
          </a:p>
          <a:p>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2</a:t>
            </a:fld>
            <a:endParaRPr lang="en-US"/>
          </a:p>
        </p:txBody>
      </p:sp>
    </p:spTree>
    <p:extLst>
      <p:ext uri="{BB962C8B-B14F-4D97-AF65-F5344CB8AC3E}">
        <p14:creationId xmlns:p14="http://schemas.microsoft.com/office/powerpoint/2010/main" val="1643817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platform for developing and deploying applications within containers </a:t>
            </a:r>
          </a:p>
          <a:p>
            <a:r>
              <a:rPr lang="en-US" dirty="0"/>
              <a:t>	Containers: self-sufficient units capable of running an application and its dependencies isolated from the underlying operating system</a:t>
            </a:r>
          </a:p>
          <a:p>
            <a:pPr marL="171450" indent="-171450">
              <a:buFontTx/>
              <a:buChar char="-"/>
            </a:pPr>
            <a:r>
              <a:rPr lang="en-US" dirty="0"/>
              <a:t>Using docker allows u to develop and run applications (AKA secure </a:t>
            </a:r>
            <a:r>
              <a:rPr lang="en-US" dirty="0" err="1"/>
              <a:t>passwordmanager</a:t>
            </a:r>
            <a:r>
              <a:rPr lang="en-US" dirty="0"/>
              <a:t>) without affecting the end user’s operating machine. </a:t>
            </a:r>
          </a:p>
          <a:p>
            <a:r>
              <a:rPr lang="en-US" dirty="0"/>
              <a:t>Initial start of password manager</a:t>
            </a:r>
          </a:p>
          <a:p>
            <a:r>
              <a:rPr lang="en-US" dirty="0"/>
              <a:t>Which components were insecure</a:t>
            </a:r>
          </a:p>
          <a:p>
            <a:pPr lvl="1"/>
            <a:r>
              <a:rPr lang="en-US" dirty="0"/>
              <a:t>Nginx server, PHP server, MySQL database</a:t>
            </a:r>
          </a:p>
          <a:p>
            <a:r>
              <a:rPr lang="en-US" dirty="0"/>
              <a:t>Why components were insecure </a:t>
            </a:r>
          </a:p>
          <a:p>
            <a:pPr lvl="1"/>
            <a:r>
              <a:rPr lang="en-US" dirty="0"/>
              <a:t>Running on port 80:  </a:t>
            </a:r>
            <a:r>
              <a:rPr lang="en-US" dirty="0">
                <a:hlinkClick r:id="rId3"/>
              </a:rPr>
              <a:t>http://localhost:80</a:t>
            </a:r>
            <a:endParaRPr lang="en-US" dirty="0"/>
          </a:p>
          <a:p>
            <a:pPr lvl="2"/>
            <a:r>
              <a:rPr lang="en-US" dirty="0"/>
              <a:t>Port 80 = http (not-secure)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3</a:t>
            </a:fld>
            <a:endParaRPr lang="en-US"/>
          </a:p>
        </p:txBody>
      </p:sp>
    </p:spTree>
    <p:extLst>
      <p:ext uri="{BB962C8B-B14F-4D97-AF65-F5344CB8AC3E}">
        <p14:creationId xmlns:p14="http://schemas.microsoft.com/office/powerpoint/2010/main" val="395722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In this presentation we’ll talk a lot about the application and the session layer</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We followed along with the OSI model while securing our application to standardize how Password Manager communicates over the network. </a:t>
            </a:r>
          </a:p>
          <a:p>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4</a:t>
            </a:fld>
            <a:endParaRPr lang="en-US"/>
          </a:p>
        </p:txBody>
      </p:sp>
    </p:spTree>
    <p:extLst>
      <p:ext uri="{BB962C8B-B14F-4D97-AF65-F5344CB8AC3E}">
        <p14:creationId xmlns:p14="http://schemas.microsoft.com/office/powerpoint/2010/main" val="2772374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HTTP: unsecured, unencrypted, sent in plaintext, susceptible to MITM attacks </a:t>
            </a:r>
            <a:r>
              <a:rPr lang="en-US" sz="1800" b="0" i="0" u="none" strike="noStrike" dirty="0" err="1">
                <a:solidFill>
                  <a:srgbClr val="000000"/>
                </a:solidFill>
                <a:effectLst/>
                <a:latin typeface="Arial" panose="020B0604020202020204" pitchFamily="34" charset="0"/>
              </a:rPr>
              <a:t>à</a:t>
            </a:r>
            <a:r>
              <a:rPr lang="en-US" sz="1800" b="0" i="0" u="none" strike="noStrike" dirty="0">
                <a:solidFill>
                  <a:srgbClr val="000000"/>
                </a:solidFill>
                <a:effectLst/>
                <a:latin typeface="Arial" panose="020B0604020202020204" pitchFamily="34" charset="0"/>
              </a:rPr>
              <a:t> allows potential attackers to look through packets</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HTTPS: secured, encrypted, ensures integrity, provides authentication of the server.</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CA: certificate Authority: establishes identity, assigns authority, secures confidential information </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Using an insecure protocol and wanting to switch to a secure protocol through changing the port to 443 from 80 via Public Key Cryptography and PKI (a network that keeps track of valid certificates). </a:t>
            </a:r>
          </a:p>
          <a:p>
            <a:pPr marL="914400" rtl="0" fontAlgn="base">
              <a:spcBef>
                <a:spcPts val="0"/>
              </a:spcBef>
              <a:spcAft>
                <a:spcPts val="0"/>
              </a:spcAft>
              <a:buFont typeface="Arial" panose="020B0604020202020204" pitchFamily="34" charset="0"/>
              <a:buChar char="•"/>
            </a:pPr>
            <a:r>
              <a:rPr lang="en-US" sz="1800" b="0" i="0" u="none" strike="noStrike" dirty="0">
                <a:solidFill>
                  <a:srgbClr val="444746"/>
                </a:solidFill>
                <a:effectLst/>
                <a:latin typeface="Roboto" panose="020F0502020204030204" pitchFamily="34" charset="0"/>
              </a:rPr>
              <a:t>Important because it allows us to generate a key for symmetric encryption via keys created from asymmetric encryption. Asymmetric encryption allows the two parties to securely exchange data without having a previously shared key, however these algorithms are slow. Using asymmetric encryption to securely exchange a key for symmetric encryption we were able to leverage the speed of symmetric encryption.</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TLS Handshake: user requests Password Manager’s certificate, password manager sends user the certificate with the public key, client verifies password manager certificate using a list of trusted CAs, the server is verified and the user generates a symmetric session key with Password Manager’s public key and sends it back to Password Manager server. This server is the only server that can decrypt the message being sent by the user by using its private key to retrieve the symmetric key. </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Now we can rest assured that our packets are being encrypted and sent over a secure protocol instead of the previously unsecure HTTP. </a:t>
            </a:r>
          </a:p>
          <a:p>
            <a:pPr marL="914400"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41E9C64-A0F5-B149-88EB-E7AC588E6C91}" type="slidenum">
              <a:rPr lang="en-US" smtClean="0"/>
              <a:t>5</a:t>
            </a:fld>
            <a:endParaRPr lang="en-US"/>
          </a:p>
        </p:txBody>
      </p:sp>
    </p:spTree>
    <p:extLst>
      <p:ext uri="{BB962C8B-B14F-4D97-AF65-F5344CB8AC3E}">
        <p14:creationId xmlns:p14="http://schemas.microsoft.com/office/powerpoint/2010/main" val="130617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dirty="0"/>
              <a:t>asymmetric encryption: Public Key Cryptography to exchange keys and create secured session</a:t>
            </a:r>
          </a:p>
          <a:p>
            <a:pPr lvl="0"/>
            <a:r>
              <a:rPr lang="en-US" sz="1600" dirty="0"/>
              <a:t>symmetric encryption is used after secured session is established. Same key is used for both encryption and decryption</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TLS Handshake: user requests Password Manager’s certificate, password manager sends user the certificate with the public key, client verifies password manager certificate using a list of trusted CAs, the server is verified and the user generates a symmetric session key with Password Manager’s public key and sends it back to Password Manager server. This server is the only server that can decrypt the message being sent by the user by using its private key to retrieve the symmetric key. </a:t>
            </a:r>
          </a:p>
          <a:p>
            <a:pPr marL="457200" rtl="0" fontAlgn="base">
              <a:spcBef>
                <a:spcPts val="0"/>
              </a:spcBef>
              <a:spcAft>
                <a:spcPts val="0"/>
              </a:spcAft>
              <a:buFont typeface="+mj-lt"/>
              <a:buAutoNum type="arabicPeriod"/>
            </a:pP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6</a:t>
            </a:fld>
            <a:endParaRPr lang="en-US"/>
          </a:p>
        </p:txBody>
      </p:sp>
    </p:spTree>
    <p:extLst>
      <p:ext uri="{BB962C8B-B14F-4D97-AF65-F5344CB8AC3E}">
        <p14:creationId xmlns:p14="http://schemas.microsoft.com/office/powerpoint/2010/main" val="2123991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Logging protects the assets of our application because it provides a trail of documented events useful for threat detection, incident response, user activity monitoring, and analysis about our application. </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We were primarily focused on tracking </a:t>
            </a:r>
            <a:r>
              <a:rPr lang="en-US" sz="1800" b="1" i="0" u="none" strike="noStrike" dirty="0">
                <a:solidFill>
                  <a:srgbClr val="000000"/>
                </a:solidFill>
                <a:effectLst/>
                <a:latin typeface="Arial" panose="020B0604020202020204" pitchFamily="34" charset="0"/>
              </a:rPr>
              <a:t>Application Account Information</a:t>
            </a:r>
            <a:r>
              <a:rPr lang="en-US" sz="1800" b="0" i="0" u="none" strike="noStrike" dirty="0">
                <a:solidFill>
                  <a:srgbClr val="000000"/>
                </a:solidFill>
                <a:effectLst/>
                <a:latin typeface="Arial" panose="020B0604020202020204" pitchFamily="34" charset="0"/>
              </a:rPr>
              <a:t> to monitor data about: logging in/out, account creation and other changes, number of login attempts, creating a vault, adding files to a vault, changing passwords, change in user access or use of privileged accounts.</a:t>
            </a:r>
          </a:p>
          <a:p>
            <a:pPr marL="4572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We used </a:t>
            </a:r>
            <a:r>
              <a:rPr lang="en-US" sz="1800" b="0" i="0" u="none" strike="noStrike" dirty="0" err="1">
                <a:solidFill>
                  <a:srgbClr val="000000"/>
                </a:solidFill>
                <a:effectLst/>
                <a:latin typeface="Arial" panose="020B0604020202020204" pitchFamily="34" charset="0"/>
              </a:rPr>
              <a:t>loggly</a:t>
            </a:r>
            <a:r>
              <a:rPr lang="en-US" sz="1800" b="0" i="0" u="none" strike="noStrike" dirty="0">
                <a:solidFill>
                  <a:srgbClr val="000000"/>
                </a:solidFill>
                <a:effectLst/>
                <a:latin typeface="Arial" panose="020B0604020202020204" pitchFamily="34" charset="0"/>
              </a:rPr>
              <a:t> to send out logs for important events that occur. Once we created a </a:t>
            </a:r>
            <a:r>
              <a:rPr lang="en-US" sz="1800" b="0" i="0" u="none" strike="noStrike" dirty="0" err="1">
                <a:solidFill>
                  <a:srgbClr val="000000"/>
                </a:solidFill>
                <a:effectLst/>
                <a:latin typeface="Arial" panose="020B0604020202020204" pitchFamily="34" charset="0"/>
              </a:rPr>
              <a:t>loggly</a:t>
            </a:r>
            <a:r>
              <a:rPr lang="en-US" sz="1800" b="0" i="0" u="none" strike="noStrike" dirty="0">
                <a:solidFill>
                  <a:srgbClr val="000000"/>
                </a:solidFill>
                <a:effectLst/>
                <a:latin typeface="Arial" panose="020B0604020202020204" pitchFamily="34" charset="0"/>
              </a:rPr>
              <a:t> account, we were provided with a secret customer token that we then added to our .env file. This token allowed the logging system (</a:t>
            </a:r>
            <a:r>
              <a:rPr lang="en-US" sz="1800" b="0" i="0" u="none" strike="noStrike" dirty="0" err="1">
                <a:solidFill>
                  <a:srgbClr val="000000"/>
                </a:solidFill>
                <a:effectLst/>
                <a:latin typeface="Arial" panose="020B0604020202020204" pitchFamily="34" charset="0"/>
              </a:rPr>
              <a:t>loggly</a:t>
            </a:r>
            <a:r>
              <a:rPr lang="en-US" sz="1800" b="0" i="0" u="none" strike="noStrike" dirty="0">
                <a:solidFill>
                  <a:srgbClr val="000000"/>
                </a:solidFill>
                <a:effectLst/>
                <a:latin typeface="Arial" panose="020B0604020202020204" pitchFamily="34" charset="0"/>
              </a:rPr>
              <a:t>) to properly verify what logs are intended to be monitored and who to send the logging data back to. Ensuring the confidentiality of the password manager’s security..</a:t>
            </a:r>
          </a:p>
          <a:p>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7</a:t>
            </a:fld>
            <a:endParaRPr lang="en-US"/>
          </a:p>
        </p:txBody>
      </p:sp>
    </p:spTree>
    <p:extLst>
      <p:ext uri="{BB962C8B-B14F-4D97-AF65-F5344CB8AC3E}">
        <p14:creationId xmlns:p14="http://schemas.microsoft.com/office/powerpoint/2010/main" val="465423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Changed cookie to session ID</a:t>
            </a:r>
          </a:p>
          <a:p>
            <a:r>
              <a:rPr lang="en-US" dirty="0"/>
              <a:t>Confidentiality – ensures info is accessible to only those who are authorized to see it by verifying identity of users/devices before granting access to the system. Helps prevent unauthorized access and therefore protects the confidentiality of our password manager</a:t>
            </a:r>
          </a:p>
          <a:p>
            <a:r>
              <a:rPr lang="en-US" dirty="0"/>
              <a:t>Authentication: security practice of confirming that someone is who they claim to be (password and username – login) </a:t>
            </a:r>
          </a:p>
          <a:p>
            <a:pPr marL="457200" rtl="0" fontAlgn="base">
              <a:spcBef>
                <a:spcPts val="0"/>
              </a:spcBef>
              <a:spcAft>
                <a:spcPts val="0"/>
              </a:spcAft>
              <a:buFont typeface="+mj-lt"/>
              <a:buAutoNum type="arabicPeriod"/>
            </a:pPr>
            <a:r>
              <a:rPr lang="en-US" dirty="0"/>
              <a:t> </a:t>
            </a:r>
            <a:r>
              <a:rPr lang="en-US" sz="1400" b="0" i="0" u="none" strike="noStrike" dirty="0">
                <a:solidFill>
                  <a:srgbClr val="000000"/>
                </a:solidFill>
                <a:effectLst/>
                <a:latin typeface="Arial" panose="020B0604020202020204" pitchFamily="34" charset="0"/>
              </a:rPr>
              <a:t>Authentication: security practice of confirming that someone is who they claim to be (password and username – login) </a:t>
            </a:r>
            <a:endParaRPr lang="en-US" sz="12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We wanted to ensure that users are properly authenticated so we switched our cookies to Session ID. This ensures the confidentiality and integrity of data being transmitted from user to application. </a:t>
            </a:r>
          </a:p>
          <a:p>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8</a:t>
            </a:fld>
            <a:endParaRPr lang="en-US"/>
          </a:p>
        </p:txBody>
      </p:sp>
    </p:spTree>
    <p:extLst>
      <p:ext uri="{BB962C8B-B14F-4D97-AF65-F5344CB8AC3E}">
        <p14:creationId xmlns:p14="http://schemas.microsoft.com/office/powerpoint/2010/main" val="3466941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Presenation</a:t>
            </a:r>
            <a:r>
              <a:rPr lang="en-US" dirty="0"/>
              <a:t> layer: user interacts with password manager application, users identify themselves by logging in </a:t>
            </a:r>
          </a:p>
          <a:p>
            <a:r>
              <a:rPr lang="en-US" dirty="0"/>
              <a:t>Logic layer: handles logic for authenticating users by verifying their credentials to ensure they are who they claim to be </a:t>
            </a:r>
          </a:p>
          <a:p>
            <a:r>
              <a:rPr lang="en-US" dirty="0"/>
              <a:t>Data layer: securely stores user credentials, roles, and permissions</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 authentication of our web application can best be described by breaking it down through the three tier architecture: Presentation/Logic/Data: </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 user submits their credentials in the presentation layer</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Presentation layer is where the user submits their credentials.</a:t>
            </a:r>
          </a:p>
          <a:p>
            <a:pPr marL="1143000" lvl="2" indent="-228600" rtl="0" fontAlgn="base">
              <a:spcBef>
                <a:spcPts val="0"/>
              </a:spcBef>
              <a:spcAft>
                <a:spcPts val="0"/>
              </a:spcAft>
              <a:buFont typeface="+mj-lt"/>
              <a:buAutoNum type="arabicPeriod"/>
            </a:pPr>
            <a:r>
              <a:rPr lang="en-US" sz="900" b="0" i="0" u="none" strike="noStrike" dirty="0">
                <a:solidFill>
                  <a:srgbClr val="000000"/>
                </a:solidFill>
                <a:effectLst/>
                <a:latin typeface="Arial" panose="020B0604020202020204" pitchFamily="34" charset="0"/>
              </a:rPr>
              <a:t>Our web application is now more secured because it initially used cookies to store session information, exposing sensitive information because cookies are stored solely on the client side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After receiving the credentials, the Logic Layer verifies them against the stored information in the data layer. If the authentication is successful, then the logic layer generates a session ID for user’s session. </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 Logic layer then sends the session ID back to the presentation layer where it is stored as a cookie in the user’s browser. Except now the data is stored securely on the server not just the session itself! </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By storing the actual session data on the server, the sensitive information is less vulnerable to XSS attacks because the server has full control over session data and can invalidate sessions and enforce expirations of cookies.</a:t>
            </a:r>
          </a:p>
          <a:p>
            <a:endParaRPr lang="en-US" dirty="0"/>
          </a:p>
        </p:txBody>
      </p:sp>
      <p:sp>
        <p:nvSpPr>
          <p:cNvPr id="4" name="Slide Number Placeholder 3"/>
          <p:cNvSpPr>
            <a:spLocks noGrp="1"/>
          </p:cNvSpPr>
          <p:nvPr>
            <p:ph type="sldNum" sz="quarter" idx="5"/>
          </p:nvPr>
        </p:nvSpPr>
        <p:spPr/>
        <p:txBody>
          <a:bodyPr/>
          <a:lstStyle/>
          <a:p>
            <a:fld id="{241E9C64-A0F5-B149-88EB-E7AC588E6C91}" type="slidenum">
              <a:rPr lang="en-US" smtClean="0"/>
              <a:t>9</a:t>
            </a:fld>
            <a:endParaRPr lang="en-US"/>
          </a:p>
        </p:txBody>
      </p:sp>
    </p:spTree>
    <p:extLst>
      <p:ext uri="{BB962C8B-B14F-4D97-AF65-F5344CB8AC3E}">
        <p14:creationId xmlns:p14="http://schemas.microsoft.com/office/powerpoint/2010/main" val="4283910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535236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985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887536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70F276-1833-4A75-9C1D-A56E2295A68D}" type="datetimeFigureOut">
              <a:rPr lang="en-US" smtClean="0"/>
              <a:t>3/11/24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099036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792116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A70F276-1833-4A75-9C1D-A56E2295A68D}" type="datetimeFigureOut">
              <a:rPr lang="en-US" smtClean="0"/>
              <a:t>3/11/24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03781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A70F276-1833-4A75-9C1D-A56E2295A68D}" type="datetimeFigureOut">
              <a:rPr lang="en-US" smtClean="0"/>
              <a:pPr/>
              <a:t>3/11/24</a:t>
            </a:fld>
            <a:endParaRPr lang="en-US" dirty="0"/>
          </a:p>
        </p:txBody>
      </p:sp>
      <p:sp>
        <p:nvSpPr>
          <p:cNvPr id="8" name="Footer Placeholder 7"/>
          <p:cNvSpPr>
            <a:spLocks noGrp="1"/>
          </p:cNvSpPr>
          <p:nvPr>
            <p:ph type="ftr" sz="quarter" idx="11"/>
          </p:nvPr>
        </p:nvSpPr>
        <p:spPr/>
        <p:txBody>
          <a:bodyPr/>
          <a:lstStyle/>
          <a:p>
            <a:endParaRPr lang="en-US">
              <a:solidFill>
                <a:srgbClr val="FFFFFF"/>
              </a:solidFill>
            </a:endParaRPr>
          </a:p>
        </p:txBody>
      </p:sp>
      <p:sp>
        <p:nvSpPr>
          <p:cNvPr id="9" name="Slide Number Placeholder 8"/>
          <p:cNvSpPr>
            <a:spLocks noGrp="1"/>
          </p:cNvSpPr>
          <p:nvPr>
            <p:ph type="sldNum" sz="quarter" idx="12"/>
          </p:nvPr>
        </p:nvSpPr>
        <p:spPr/>
        <p:txBody>
          <a:bodyPr/>
          <a:lstStyle/>
          <a:p>
            <a:fld id="{28844951-7827-47D4-8276-7DDE1FA7D85A}"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4173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70F276-1833-4A75-9C1D-A56E2295A68D}" type="datetimeFigureOut">
              <a:rPr lang="en-US" smtClean="0"/>
              <a:t>3/11/24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329415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0F276-1833-4A75-9C1D-A56E2295A68D}" type="datetimeFigureOut">
              <a:rPr lang="en-US" smtClean="0"/>
              <a:t>3/11/24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20986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A70F276-1833-4A75-9C1D-A56E2295A68D}" type="datetimeFigureOut">
              <a:rPr lang="en-US" smtClean="0"/>
              <a:t>3/11/24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935070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A70F276-1833-4A75-9C1D-A56E2295A68D}" type="datetimeFigureOut">
              <a:rPr lang="en-US" smtClean="0"/>
              <a:t>3/11/24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45921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A70F276-1833-4A75-9C1D-A56E2295A68D}" type="datetimeFigureOut">
              <a:rPr lang="en-US" smtClean="0"/>
              <a:pPr/>
              <a:t>3/11/24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solidFill>
                <a:srgbClr val="FFFFFF"/>
              </a:solidFill>
            </a:endParaRP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194422303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Green Lock In A 3D Electronic System">
            <a:extLst>
              <a:ext uri="{FF2B5EF4-FFF2-40B4-BE49-F238E27FC236}">
                <a16:creationId xmlns:a16="http://schemas.microsoft.com/office/drawing/2014/main" id="{6811AF6F-F990-DB08-0D7D-025B753E3A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268931"/>
            <a:ext cx="12191980" cy="6857989"/>
          </a:xfrm>
          <a:prstGeom prst="rect">
            <a:avLst/>
          </a:prstGeom>
        </p:spPr>
      </p:pic>
      <p:sp>
        <p:nvSpPr>
          <p:cNvPr id="2" name="Title 1">
            <a:extLst>
              <a:ext uri="{FF2B5EF4-FFF2-40B4-BE49-F238E27FC236}">
                <a16:creationId xmlns:a16="http://schemas.microsoft.com/office/drawing/2014/main" id="{76D9DE6B-16F9-3839-90DC-740E65DDC07B}"/>
              </a:ext>
            </a:extLst>
          </p:cNvPr>
          <p:cNvSpPr>
            <a:spLocks noGrp="1"/>
          </p:cNvSpPr>
          <p:nvPr>
            <p:ph type="ctrTitle"/>
          </p:nvPr>
        </p:nvSpPr>
        <p:spPr>
          <a:xfrm>
            <a:off x="1382751" y="2006576"/>
            <a:ext cx="9823581" cy="2152830"/>
          </a:xfrm>
          <a:noFill/>
          <a:ln w="12700">
            <a:solidFill>
              <a:srgbClr val="00B050"/>
            </a:solidFill>
          </a:ln>
        </p:spPr>
        <p:txBody>
          <a:bodyPr anchor="t">
            <a:normAutofit fontScale="90000"/>
          </a:bodyPr>
          <a:lstStyle/>
          <a:p>
            <a:r>
              <a:rPr lang="en-US" sz="6600" b="1" dirty="0">
                <a:solidFill>
                  <a:srgbClr val="FFFFFF"/>
                </a:solidFill>
              </a:rPr>
              <a:t>Securing our Password Manager </a:t>
            </a:r>
          </a:p>
        </p:txBody>
      </p:sp>
      <p:sp>
        <p:nvSpPr>
          <p:cNvPr id="3" name="Subtitle 2">
            <a:extLst>
              <a:ext uri="{FF2B5EF4-FFF2-40B4-BE49-F238E27FC236}">
                <a16:creationId xmlns:a16="http://schemas.microsoft.com/office/drawing/2014/main" id="{2947FC9E-00B4-A98A-11B4-7098CA927923}"/>
              </a:ext>
            </a:extLst>
          </p:cNvPr>
          <p:cNvSpPr>
            <a:spLocks noGrp="1"/>
          </p:cNvSpPr>
          <p:nvPr>
            <p:ph type="subTitle" idx="1"/>
          </p:nvPr>
        </p:nvSpPr>
        <p:spPr>
          <a:xfrm>
            <a:off x="1524000" y="5087750"/>
            <a:ext cx="9144000" cy="1642477"/>
          </a:xfrm>
        </p:spPr>
        <p:txBody>
          <a:bodyPr anchor="b">
            <a:normAutofit/>
          </a:bodyPr>
          <a:lstStyle/>
          <a:p>
            <a:r>
              <a:rPr lang="en-US" sz="2200" dirty="0">
                <a:solidFill>
                  <a:srgbClr val="FFFFFF"/>
                </a:solidFill>
              </a:rPr>
              <a:t>Brooke Dietmeier</a:t>
            </a:r>
          </a:p>
        </p:txBody>
      </p:sp>
    </p:spTree>
    <p:extLst>
      <p:ext uri="{BB962C8B-B14F-4D97-AF65-F5344CB8AC3E}">
        <p14:creationId xmlns:p14="http://schemas.microsoft.com/office/powerpoint/2010/main" val="17057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4B6298E-180B-4F64-000F-79005C6CAA53}"/>
              </a:ext>
            </a:extLst>
          </p:cNvPr>
          <p:cNvGrpSpPr/>
          <p:nvPr/>
        </p:nvGrpSpPr>
        <p:grpSpPr>
          <a:xfrm>
            <a:off x="1293382" y="5559705"/>
            <a:ext cx="9832327" cy="705599"/>
            <a:chOff x="0" y="2498372"/>
            <a:chExt cx="9832327" cy="705599"/>
          </a:xfrm>
        </p:grpSpPr>
        <p:sp>
          <p:nvSpPr>
            <p:cNvPr id="20" name="Rectangle 19">
              <a:extLst>
                <a:ext uri="{FF2B5EF4-FFF2-40B4-BE49-F238E27FC236}">
                  <a16:creationId xmlns:a16="http://schemas.microsoft.com/office/drawing/2014/main" id="{96DA6B4A-3F79-6822-6328-60D4B0179A73}"/>
                </a:ext>
              </a:extLst>
            </p:cNvPr>
            <p:cNvSpPr/>
            <p:nvPr/>
          </p:nvSpPr>
          <p:spPr>
            <a:xfrm>
              <a:off x="0" y="2498372"/>
              <a:ext cx="9832327" cy="705599"/>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TextBox 20">
              <a:extLst>
                <a:ext uri="{FF2B5EF4-FFF2-40B4-BE49-F238E27FC236}">
                  <a16:creationId xmlns:a16="http://schemas.microsoft.com/office/drawing/2014/main" id="{5933EF5A-1EB6-D268-8108-D850C7EDC03F}"/>
                </a:ext>
              </a:extLst>
            </p:cNvPr>
            <p:cNvSpPr txBox="1"/>
            <p:nvPr/>
          </p:nvSpPr>
          <p:spPr>
            <a:xfrm>
              <a:off x="0" y="2498372"/>
              <a:ext cx="9832327" cy="70559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3098" tIns="291592" rIns="763098" bIns="113792"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p:txBody>
        </p:sp>
      </p:grpSp>
      <p:sp>
        <p:nvSpPr>
          <p:cNvPr id="11" name="Rounded Rectangle 10">
            <a:extLst>
              <a:ext uri="{FF2B5EF4-FFF2-40B4-BE49-F238E27FC236}">
                <a16:creationId xmlns:a16="http://schemas.microsoft.com/office/drawing/2014/main" id="{29057ADC-FC53-E038-7B48-501D0D1DC653}"/>
              </a:ext>
            </a:extLst>
          </p:cNvPr>
          <p:cNvSpPr/>
          <p:nvPr/>
        </p:nvSpPr>
        <p:spPr>
          <a:xfrm>
            <a:off x="1551636" y="3826670"/>
            <a:ext cx="2937583" cy="9602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F8F6643-E825-E024-4527-E079CB4EFA9C}"/>
              </a:ext>
            </a:extLst>
          </p:cNvPr>
          <p:cNvSpPr/>
          <p:nvPr/>
        </p:nvSpPr>
        <p:spPr>
          <a:xfrm>
            <a:off x="7675027" y="3777248"/>
            <a:ext cx="3239069" cy="10096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961D27-7DC6-96C0-6DBB-287530BE953F}"/>
              </a:ext>
            </a:extLst>
          </p:cNvPr>
          <p:cNvSpPr>
            <a:spLocks noGrp="1"/>
          </p:cNvSpPr>
          <p:nvPr>
            <p:ph type="title"/>
          </p:nvPr>
        </p:nvSpPr>
        <p:spPr>
          <a:xfrm>
            <a:off x="2231136" y="370026"/>
            <a:ext cx="7729728" cy="1188720"/>
          </a:xfrm>
        </p:spPr>
        <p:txBody>
          <a:bodyPr/>
          <a:lstStyle/>
          <a:p>
            <a:r>
              <a:rPr lang="en-US" dirty="0"/>
              <a:t>Authorization</a:t>
            </a:r>
          </a:p>
        </p:txBody>
      </p:sp>
      <p:sp>
        <p:nvSpPr>
          <p:cNvPr id="3" name="Content Placeholder 2">
            <a:extLst>
              <a:ext uri="{FF2B5EF4-FFF2-40B4-BE49-F238E27FC236}">
                <a16:creationId xmlns:a16="http://schemas.microsoft.com/office/drawing/2014/main" id="{D594CF96-4ADA-EB91-ED52-C4283EA69BFD}"/>
              </a:ext>
            </a:extLst>
          </p:cNvPr>
          <p:cNvSpPr>
            <a:spLocks noGrp="1"/>
          </p:cNvSpPr>
          <p:nvPr>
            <p:ph idx="1"/>
          </p:nvPr>
        </p:nvSpPr>
        <p:spPr>
          <a:xfrm>
            <a:off x="1611979" y="3911453"/>
            <a:ext cx="3494762" cy="1139868"/>
          </a:xfrm>
        </p:spPr>
        <p:txBody>
          <a:bodyPr>
            <a:noAutofit/>
          </a:bodyPr>
          <a:lstStyle/>
          <a:p>
            <a:pPr marL="0" indent="0">
              <a:buNone/>
            </a:pPr>
            <a:r>
              <a:rPr lang="en-US" sz="2400" dirty="0"/>
              <a:t>Role Based Access Controls (RBAC) </a:t>
            </a:r>
          </a:p>
        </p:txBody>
      </p:sp>
      <p:grpSp>
        <p:nvGrpSpPr>
          <p:cNvPr id="4" name="Group 3">
            <a:extLst>
              <a:ext uri="{FF2B5EF4-FFF2-40B4-BE49-F238E27FC236}">
                <a16:creationId xmlns:a16="http://schemas.microsoft.com/office/drawing/2014/main" id="{986B0588-1407-3962-D0B5-558BDEC40B5D}"/>
              </a:ext>
            </a:extLst>
          </p:cNvPr>
          <p:cNvGrpSpPr/>
          <p:nvPr/>
        </p:nvGrpSpPr>
        <p:grpSpPr>
          <a:xfrm>
            <a:off x="2177490" y="1727506"/>
            <a:ext cx="7729730" cy="646332"/>
            <a:chOff x="2231136" y="1647302"/>
            <a:chExt cx="7729730" cy="646332"/>
          </a:xfrm>
        </p:grpSpPr>
        <p:sp>
          <p:nvSpPr>
            <p:cNvPr id="5" name="Rectangle 4">
              <a:extLst>
                <a:ext uri="{FF2B5EF4-FFF2-40B4-BE49-F238E27FC236}">
                  <a16:creationId xmlns:a16="http://schemas.microsoft.com/office/drawing/2014/main" id="{4D02AF9C-5BF4-8E56-43CC-EC15EA949EBF}"/>
                </a:ext>
              </a:extLst>
            </p:cNvPr>
            <p:cNvSpPr/>
            <p:nvPr/>
          </p:nvSpPr>
          <p:spPr>
            <a:xfrm>
              <a:off x="6510183" y="1647303"/>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0F217F-376B-121C-43E8-1637426037EA}"/>
                </a:ext>
              </a:extLst>
            </p:cNvPr>
            <p:cNvSpPr txBox="1">
              <a:spLocks/>
            </p:cNvSpPr>
            <p:nvPr/>
          </p:nvSpPr>
          <p:spPr>
            <a:xfrm>
              <a:off x="6510183" y="1647303"/>
              <a:ext cx="3450682" cy="646331"/>
            </a:xfrm>
            <a:prstGeom prst="rect">
              <a:avLst/>
            </a:prstGeom>
            <a:noFill/>
          </p:spPr>
          <p:txBody>
            <a:bodyPr wrap="square" rtlCol="0">
              <a:spAutoFit/>
            </a:bodyPr>
            <a:lstStyle/>
            <a:p>
              <a:r>
                <a:rPr lang="en-US" b="1" dirty="0"/>
                <a:t>OSI Model Layer: </a:t>
              </a:r>
              <a:r>
                <a:rPr lang="en-US" dirty="0"/>
                <a:t>Application - 7</a:t>
              </a:r>
            </a:p>
            <a:p>
              <a:endParaRPr lang="en-US" dirty="0"/>
            </a:p>
          </p:txBody>
        </p:sp>
        <p:sp>
          <p:nvSpPr>
            <p:cNvPr id="7" name="Rectangle 6">
              <a:extLst>
                <a:ext uri="{FF2B5EF4-FFF2-40B4-BE49-F238E27FC236}">
                  <a16:creationId xmlns:a16="http://schemas.microsoft.com/office/drawing/2014/main" id="{500DA79A-40CB-2409-BDB2-644A23020228}"/>
                </a:ext>
              </a:extLst>
            </p:cNvPr>
            <p:cNvSpPr/>
            <p:nvPr/>
          </p:nvSpPr>
          <p:spPr>
            <a:xfrm>
              <a:off x="2231136" y="1659656"/>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26970B6-5DEA-3C60-0915-4C431B6F3664}"/>
                </a:ext>
              </a:extLst>
            </p:cNvPr>
            <p:cNvSpPr txBox="1">
              <a:spLocks/>
            </p:cNvSpPr>
            <p:nvPr/>
          </p:nvSpPr>
          <p:spPr>
            <a:xfrm>
              <a:off x="2231136" y="1647302"/>
              <a:ext cx="3450682" cy="369332"/>
            </a:xfrm>
            <a:prstGeom prst="rect">
              <a:avLst/>
            </a:prstGeom>
            <a:noFill/>
          </p:spPr>
          <p:txBody>
            <a:bodyPr wrap="square" rtlCol="0">
              <a:spAutoFit/>
            </a:bodyPr>
            <a:lstStyle/>
            <a:p>
              <a:r>
                <a:rPr lang="en-US" b="1" dirty="0"/>
                <a:t>CIA: </a:t>
              </a:r>
              <a:r>
                <a:rPr lang="en-US" dirty="0"/>
                <a:t>Confidentiality &amp; Integrity</a:t>
              </a:r>
            </a:p>
          </p:txBody>
        </p:sp>
      </p:grpSp>
      <p:sp>
        <p:nvSpPr>
          <p:cNvPr id="10" name="TextBox 9">
            <a:extLst>
              <a:ext uri="{FF2B5EF4-FFF2-40B4-BE49-F238E27FC236}">
                <a16:creationId xmlns:a16="http://schemas.microsoft.com/office/drawing/2014/main" id="{1A2FB4AD-625D-261A-AD93-59DCF70E1D27}"/>
              </a:ext>
            </a:extLst>
          </p:cNvPr>
          <p:cNvSpPr txBox="1"/>
          <p:nvPr/>
        </p:nvSpPr>
        <p:spPr>
          <a:xfrm>
            <a:off x="7675027" y="3811884"/>
            <a:ext cx="3450682" cy="923330"/>
          </a:xfrm>
          <a:prstGeom prst="rect">
            <a:avLst/>
          </a:prstGeom>
          <a:noFill/>
        </p:spPr>
        <p:txBody>
          <a:bodyPr wrap="square" rtlCol="0">
            <a:spAutoFit/>
          </a:bodyPr>
          <a:lstStyle/>
          <a:p>
            <a:r>
              <a:rPr lang="en-US" dirty="0"/>
              <a:t>Access security based on person’s role within Password Manager: Viewer, Editor, Owner</a:t>
            </a:r>
          </a:p>
        </p:txBody>
      </p:sp>
      <p:pic>
        <p:nvPicPr>
          <p:cNvPr id="14" name="Graphic 13" descr="Arrow Right outline">
            <a:extLst>
              <a:ext uri="{FF2B5EF4-FFF2-40B4-BE49-F238E27FC236}">
                <a16:creationId xmlns:a16="http://schemas.microsoft.com/office/drawing/2014/main" id="{F0E9E789-9708-1C76-4C57-0D32279EAA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6151" y="3590030"/>
            <a:ext cx="1302988" cy="1302988"/>
          </a:xfrm>
          <a:prstGeom prst="rect">
            <a:avLst/>
          </a:prstGeom>
        </p:spPr>
      </p:pic>
      <p:sp>
        <p:nvSpPr>
          <p:cNvPr id="15" name="TextBox 14">
            <a:extLst>
              <a:ext uri="{FF2B5EF4-FFF2-40B4-BE49-F238E27FC236}">
                <a16:creationId xmlns:a16="http://schemas.microsoft.com/office/drawing/2014/main" id="{D4CEF51D-EF1E-C59B-98A7-7C5049602260}"/>
              </a:ext>
            </a:extLst>
          </p:cNvPr>
          <p:cNvSpPr txBox="1"/>
          <p:nvPr/>
        </p:nvSpPr>
        <p:spPr>
          <a:xfrm>
            <a:off x="2582175" y="5501573"/>
            <a:ext cx="9094014" cy="830997"/>
          </a:xfrm>
          <a:prstGeom prst="rect">
            <a:avLst/>
          </a:prstGeom>
          <a:noFill/>
        </p:spPr>
        <p:txBody>
          <a:bodyPr wrap="square" rtlCol="0">
            <a:spAutoFit/>
          </a:bodyPr>
          <a:lstStyle/>
          <a:p>
            <a:r>
              <a:rPr lang="en-US" sz="1600" dirty="0"/>
              <a:t>Changing Admin Privileges</a:t>
            </a:r>
          </a:p>
          <a:p>
            <a:r>
              <a:rPr lang="en-US" sz="1600" dirty="0"/>
              <a:t>Viewing vaults and user passwords </a:t>
            </a:r>
          </a:p>
          <a:p>
            <a:r>
              <a:rPr lang="en-US" sz="1600" dirty="0"/>
              <a:t>Ability to edit HTML  or inject malicious code into server</a:t>
            </a:r>
          </a:p>
        </p:txBody>
      </p:sp>
      <p:grpSp>
        <p:nvGrpSpPr>
          <p:cNvPr id="16" name="Group 15">
            <a:extLst>
              <a:ext uri="{FF2B5EF4-FFF2-40B4-BE49-F238E27FC236}">
                <a16:creationId xmlns:a16="http://schemas.microsoft.com/office/drawing/2014/main" id="{82FC788F-2C2C-E281-3820-B4F39B549E94}"/>
              </a:ext>
            </a:extLst>
          </p:cNvPr>
          <p:cNvGrpSpPr/>
          <p:nvPr/>
        </p:nvGrpSpPr>
        <p:grpSpPr>
          <a:xfrm>
            <a:off x="1492362" y="5120856"/>
            <a:ext cx="1477548" cy="668453"/>
            <a:chOff x="504161" y="2321972"/>
            <a:chExt cx="1477548" cy="668453"/>
          </a:xfrm>
        </p:grpSpPr>
        <p:sp>
          <p:nvSpPr>
            <p:cNvPr id="17" name="Rounded Rectangle 16">
              <a:extLst>
                <a:ext uri="{FF2B5EF4-FFF2-40B4-BE49-F238E27FC236}">
                  <a16:creationId xmlns:a16="http://schemas.microsoft.com/office/drawing/2014/main" id="{17406EE9-134D-391A-545A-E7F31207E3A2}"/>
                </a:ext>
              </a:extLst>
            </p:cNvPr>
            <p:cNvSpPr/>
            <p:nvPr/>
          </p:nvSpPr>
          <p:spPr>
            <a:xfrm>
              <a:off x="539273" y="2321972"/>
              <a:ext cx="1008442" cy="6447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8" name="Rounded Rectangle 4">
              <a:extLst>
                <a:ext uri="{FF2B5EF4-FFF2-40B4-BE49-F238E27FC236}">
                  <a16:creationId xmlns:a16="http://schemas.microsoft.com/office/drawing/2014/main" id="{22772E65-80B1-F642-61F6-86D38A5FF1D7}"/>
                </a:ext>
              </a:extLst>
            </p:cNvPr>
            <p:cNvSpPr txBox="1"/>
            <p:nvPr/>
          </p:nvSpPr>
          <p:spPr>
            <a:xfrm>
              <a:off x="504161" y="2345643"/>
              <a:ext cx="1477548" cy="6447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147" tIns="0" rIns="260147" bIns="0" numCol="1" spcCol="1270" anchor="ctr" anchorCtr="0">
              <a:noAutofit/>
            </a:bodyPr>
            <a:lstStyle/>
            <a:p>
              <a:pPr marL="0" lvl="0" indent="0" algn="l" defTabSz="622300">
                <a:lnSpc>
                  <a:spcPct val="90000"/>
                </a:lnSpc>
                <a:spcBef>
                  <a:spcPct val="0"/>
                </a:spcBef>
                <a:spcAft>
                  <a:spcPct val="35000"/>
                </a:spcAft>
                <a:buNone/>
              </a:pPr>
              <a:r>
                <a:rPr lang="en-US" sz="1000" b="1" dirty="0"/>
                <a:t>Important Admin controls:</a:t>
              </a:r>
              <a:r>
                <a:rPr lang="en-US" sz="1000" kern="1200" dirty="0"/>
                <a:t>: </a:t>
              </a:r>
            </a:p>
          </p:txBody>
        </p:sp>
      </p:grpSp>
      <p:sp>
        <p:nvSpPr>
          <p:cNvPr id="22" name="Rounded Rectangle 21">
            <a:extLst>
              <a:ext uri="{FF2B5EF4-FFF2-40B4-BE49-F238E27FC236}">
                <a16:creationId xmlns:a16="http://schemas.microsoft.com/office/drawing/2014/main" id="{841D0547-5315-69B7-DC11-9ADB8F5AFF6B}"/>
              </a:ext>
            </a:extLst>
          </p:cNvPr>
          <p:cNvSpPr/>
          <p:nvPr/>
        </p:nvSpPr>
        <p:spPr>
          <a:xfrm>
            <a:off x="1527474" y="2539835"/>
            <a:ext cx="2937583" cy="9602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FE3E222D-4543-76FA-50B2-A99FC16E1410}"/>
              </a:ext>
            </a:extLst>
          </p:cNvPr>
          <p:cNvSpPr/>
          <p:nvPr/>
        </p:nvSpPr>
        <p:spPr>
          <a:xfrm>
            <a:off x="7650865" y="2490413"/>
            <a:ext cx="3239069" cy="10096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CCFAD0D5-E4F0-6446-A04A-C17FF8226A07}"/>
              </a:ext>
            </a:extLst>
          </p:cNvPr>
          <p:cNvSpPr txBox="1">
            <a:spLocks/>
          </p:cNvSpPr>
          <p:nvPr/>
        </p:nvSpPr>
        <p:spPr>
          <a:xfrm>
            <a:off x="1657296" y="2538488"/>
            <a:ext cx="3494762" cy="113986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Principle of Least </a:t>
            </a:r>
          </a:p>
          <a:p>
            <a:pPr marL="0" indent="0">
              <a:buFont typeface="Arial" panose="020B0604020202020204" pitchFamily="34" charset="0"/>
              <a:buNone/>
            </a:pPr>
            <a:r>
              <a:rPr lang="en-US" sz="2400" dirty="0"/>
              <a:t>Privilege</a:t>
            </a:r>
          </a:p>
        </p:txBody>
      </p:sp>
      <p:sp>
        <p:nvSpPr>
          <p:cNvPr id="25" name="TextBox 24">
            <a:extLst>
              <a:ext uri="{FF2B5EF4-FFF2-40B4-BE49-F238E27FC236}">
                <a16:creationId xmlns:a16="http://schemas.microsoft.com/office/drawing/2014/main" id="{94D9D8A5-6D0C-90F8-C83B-F5C470EE04B6}"/>
              </a:ext>
            </a:extLst>
          </p:cNvPr>
          <p:cNvSpPr txBox="1"/>
          <p:nvPr/>
        </p:nvSpPr>
        <p:spPr>
          <a:xfrm>
            <a:off x="7650864" y="2386192"/>
            <a:ext cx="3239069" cy="1200329"/>
          </a:xfrm>
          <a:prstGeom prst="rect">
            <a:avLst/>
          </a:prstGeom>
          <a:noFill/>
        </p:spPr>
        <p:txBody>
          <a:bodyPr wrap="square" rtlCol="0">
            <a:spAutoFit/>
          </a:bodyPr>
          <a:lstStyle/>
          <a:p>
            <a:r>
              <a:rPr lang="en-US" dirty="0"/>
              <a:t>User must be able to access only the information and resources that is necessary for its legitimate purpose</a:t>
            </a:r>
          </a:p>
        </p:txBody>
      </p:sp>
      <p:pic>
        <p:nvPicPr>
          <p:cNvPr id="26" name="Graphic 25" descr="Arrow Right outline">
            <a:extLst>
              <a:ext uri="{FF2B5EF4-FFF2-40B4-BE49-F238E27FC236}">
                <a16:creationId xmlns:a16="http://schemas.microsoft.com/office/drawing/2014/main" id="{E22E6E03-D601-7E8C-0FF8-50D18074E5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0644" y="2352835"/>
            <a:ext cx="1302988" cy="1302988"/>
          </a:xfrm>
          <a:prstGeom prst="rect">
            <a:avLst/>
          </a:prstGeom>
        </p:spPr>
      </p:pic>
    </p:spTree>
    <p:extLst>
      <p:ext uri="{BB962C8B-B14F-4D97-AF65-F5344CB8AC3E}">
        <p14:creationId xmlns:p14="http://schemas.microsoft.com/office/powerpoint/2010/main" val="2186483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92D2673-65DB-E7DA-2334-50486F252D9D}"/>
              </a:ext>
            </a:extLst>
          </p:cNvPr>
          <p:cNvSpPr/>
          <p:nvPr/>
        </p:nvSpPr>
        <p:spPr>
          <a:xfrm>
            <a:off x="2231136" y="2638044"/>
            <a:ext cx="2358793" cy="325526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4EB652-7B86-9C20-77DD-C17F0A43E178}"/>
              </a:ext>
            </a:extLst>
          </p:cNvPr>
          <p:cNvSpPr>
            <a:spLocks noGrp="1"/>
          </p:cNvSpPr>
          <p:nvPr>
            <p:ph type="title"/>
          </p:nvPr>
        </p:nvSpPr>
        <p:spPr/>
        <p:txBody>
          <a:bodyPr/>
          <a:lstStyle/>
          <a:p>
            <a:r>
              <a:rPr lang="en-US" dirty="0"/>
              <a:t>RBAC</a:t>
            </a:r>
          </a:p>
        </p:txBody>
      </p:sp>
      <p:sp>
        <p:nvSpPr>
          <p:cNvPr id="3" name="Content Placeholder 2">
            <a:extLst>
              <a:ext uri="{FF2B5EF4-FFF2-40B4-BE49-F238E27FC236}">
                <a16:creationId xmlns:a16="http://schemas.microsoft.com/office/drawing/2014/main" id="{31EA302B-F430-A012-D3B0-3A00FB0E8C52}"/>
              </a:ext>
            </a:extLst>
          </p:cNvPr>
          <p:cNvSpPr>
            <a:spLocks noGrp="1"/>
          </p:cNvSpPr>
          <p:nvPr>
            <p:ph idx="1"/>
          </p:nvPr>
        </p:nvSpPr>
        <p:spPr>
          <a:xfrm>
            <a:off x="2231136" y="2638044"/>
            <a:ext cx="2538088" cy="3117297"/>
          </a:xfrm>
        </p:spPr>
        <p:txBody>
          <a:bodyPr/>
          <a:lstStyle/>
          <a:p>
            <a:pPr marL="0" indent="0">
              <a:buNone/>
            </a:pPr>
            <a:r>
              <a:rPr lang="en-US" b="1" dirty="0"/>
              <a:t>Users</a:t>
            </a:r>
            <a:r>
              <a:rPr lang="en-US" dirty="0"/>
              <a:t>:</a:t>
            </a:r>
          </a:p>
          <a:p>
            <a:pPr marL="0" indent="0">
              <a:buNone/>
            </a:pPr>
            <a:endParaRPr lang="en-US" dirty="0"/>
          </a:p>
          <a:p>
            <a:pPr marL="342900" indent="-342900">
              <a:buFont typeface="+mj-lt"/>
              <a:buAutoNum type="arabicPeriod"/>
            </a:pPr>
            <a:r>
              <a:rPr lang="en-US" dirty="0"/>
              <a:t>Viewer</a:t>
            </a:r>
          </a:p>
          <a:p>
            <a:pPr marL="342900" indent="-342900">
              <a:buFont typeface="+mj-lt"/>
              <a:buAutoNum type="arabicPeriod"/>
            </a:pPr>
            <a:r>
              <a:rPr lang="en-US" dirty="0"/>
              <a:t>Editors </a:t>
            </a:r>
          </a:p>
          <a:p>
            <a:pPr marL="342900" indent="-342900">
              <a:buFont typeface="+mj-lt"/>
              <a:buAutoNum type="arabicPeriod"/>
            </a:pPr>
            <a:r>
              <a:rPr lang="en-US" dirty="0"/>
              <a:t>Owners</a:t>
            </a:r>
          </a:p>
        </p:txBody>
      </p:sp>
      <p:sp>
        <p:nvSpPr>
          <p:cNvPr id="7" name="Rectangle 6">
            <a:extLst>
              <a:ext uri="{FF2B5EF4-FFF2-40B4-BE49-F238E27FC236}">
                <a16:creationId xmlns:a16="http://schemas.microsoft.com/office/drawing/2014/main" id="{203581CE-3B88-D0A3-5488-E33C103BF533}"/>
              </a:ext>
            </a:extLst>
          </p:cNvPr>
          <p:cNvSpPr/>
          <p:nvPr/>
        </p:nvSpPr>
        <p:spPr>
          <a:xfrm>
            <a:off x="5063985" y="2638044"/>
            <a:ext cx="2358793" cy="325526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60921B29-774D-C61C-57C6-0BB889558F19}"/>
              </a:ext>
            </a:extLst>
          </p:cNvPr>
          <p:cNvSpPr txBox="1">
            <a:spLocks/>
          </p:cNvSpPr>
          <p:nvPr/>
        </p:nvSpPr>
        <p:spPr>
          <a:xfrm>
            <a:off x="5063985" y="2638044"/>
            <a:ext cx="2358793" cy="311729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b="1" dirty="0"/>
              <a:t>Roles</a:t>
            </a:r>
            <a:r>
              <a:rPr lang="en-US" dirty="0"/>
              <a:t>: </a:t>
            </a:r>
          </a:p>
          <a:p>
            <a:pPr marL="0" indent="0">
              <a:buNone/>
            </a:pPr>
            <a:endParaRPr lang="en-US" dirty="0"/>
          </a:p>
          <a:p>
            <a:pPr marL="342900" indent="-342900">
              <a:buFont typeface="+mj-lt"/>
              <a:buAutoNum type="arabicPeriod"/>
            </a:pPr>
            <a:r>
              <a:rPr lang="en-US" dirty="0"/>
              <a:t>Need read-only access without ability to edit or modify data</a:t>
            </a:r>
          </a:p>
          <a:p>
            <a:pPr marL="342900" indent="-342900">
              <a:buFont typeface="+mj-lt"/>
              <a:buAutoNum type="arabicPeriod"/>
            </a:pPr>
            <a:r>
              <a:rPr lang="en-US" dirty="0"/>
              <a:t>Modify existing entries </a:t>
            </a:r>
            <a:r>
              <a:rPr lang="en-US" sz="1600" dirty="0"/>
              <a:t>(limitations when it comes to sensitive user data such as viewing password vaults)</a:t>
            </a:r>
          </a:p>
          <a:p>
            <a:pPr marL="342900" indent="-342900">
              <a:buFont typeface="+mj-lt"/>
              <a:buAutoNum type="arabicPeriod"/>
            </a:pPr>
            <a:r>
              <a:rPr lang="en-US" dirty="0"/>
              <a:t>Manage users and roles</a:t>
            </a:r>
          </a:p>
        </p:txBody>
      </p:sp>
      <p:sp>
        <p:nvSpPr>
          <p:cNvPr id="9" name="Rectangle 8">
            <a:extLst>
              <a:ext uri="{FF2B5EF4-FFF2-40B4-BE49-F238E27FC236}">
                <a16:creationId xmlns:a16="http://schemas.microsoft.com/office/drawing/2014/main" id="{76608D3D-314D-E718-2EEC-09436FF35C7C}"/>
              </a:ext>
            </a:extLst>
          </p:cNvPr>
          <p:cNvSpPr/>
          <p:nvPr/>
        </p:nvSpPr>
        <p:spPr>
          <a:xfrm>
            <a:off x="7896834" y="2638044"/>
            <a:ext cx="2358793" cy="325526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2A14AED5-A78D-79C2-3064-680EE31BD4F9}"/>
              </a:ext>
            </a:extLst>
          </p:cNvPr>
          <p:cNvSpPr txBox="1">
            <a:spLocks/>
          </p:cNvSpPr>
          <p:nvPr/>
        </p:nvSpPr>
        <p:spPr>
          <a:xfrm>
            <a:off x="7896834" y="2638044"/>
            <a:ext cx="2358793" cy="311729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b="1" dirty="0"/>
              <a:t>Permissions</a:t>
            </a:r>
            <a:r>
              <a:rPr lang="en-US" dirty="0"/>
              <a:t>:</a:t>
            </a:r>
          </a:p>
          <a:p>
            <a:pPr marL="0" indent="0">
              <a:buFont typeface="Arial" panose="020B0604020202020204" pitchFamily="34" charset="0"/>
              <a:buNone/>
            </a:pPr>
            <a:endParaRPr lang="en-US" dirty="0"/>
          </a:p>
          <a:p>
            <a:pPr marL="342900" indent="-342900">
              <a:buFont typeface="+mj-lt"/>
              <a:buAutoNum type="arabicPeriod"/>
            </a:pPr>
            <a:r>
              <a:rPr lang="en-US" dirty="0"/>
              <a:t> Create account, login, logout, see welcome page, see vaults (but not passwords) </a:t>
            </a:r>
          </a:p>
          <a:p>
            <a:pPr marL="342900" indent="-342900">
              <a:buFont typeface="+mj-lt"/>
              <a:buAutoNum type="arabicPeriod"/>
            </a:pPr>
            <a:r>
              <a:rPr lang="en-US" dirty="0"/>
              <a:t>Edit passwords, edit personal login information, create vaults, add files to vaults</a:t>
            </a:r>
          </a:p>
          <a:p>
            <a:pPr marL="342900" indent="-342900">
              <a:buFont typeface="+mj-lt"/>
              <a:buAutoNum type="arabicPeriod"/>
            </a:pPr>
            <a:r>
              <a:rPr lang="en-US" dirty="0"/>
              <a:t>View users, edit users, change passwords, delete users, view passwords, </a:t>
            </a:r>
          </a:p>
          <a:p>
            <a:pPr marL="0" indent="0">
              <a:buFont typeface="Arial" panose="020B0604020202020204" pitchFamily="34" charset="0"/>
              <a:buNone/>
            </a:pPr>
            <a:endParaRPr lang="en-US" b="1" dirty="0"/>
          </a:p>
        </p:txBody>
      </p:sp>
    </p:spTree>
    <p:extLst>
      <p:ext uri="{BB962C8B-B14F-4D97-AF65-F5344CB8AC3E}">
        <p14:creationId xmlns:p14="http://schemas.microsoft.com/office/powerpoint/2010/main" val="1795675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80C6-91D7-0144-DAD1-5DFAE4F55B4E}"/>
              </a:ext>
            </a:extLst>
          </p:cNvPr>
          <p:cNvSpPr>
            <a:spLocks noGrp="1"/>
          </p:cNvSpPr>
          <p:nvPr>
            <p:ph type="title"/>
          </p:nvPr>
        </p:nvSpPr>
        <p:spPr/>
        <p:txBody>
          <a:bodyPr/>
          <a:lstStyle/>
          <a:p>
            <a:r>
              <a:rPr lang="en-US" dirty="0"/>
              <a:t>APPLICATION SECURITY: </a:t>
            </a:r>
            <a:br>
              <a:rPr lang="en-US" dirty="0"/>
            </a:br>
            <a:r>
              <a:rPr lang="en-US" sz="2400" i="1" dirty="0"/>
              <a:t>XSs and injection </a:t>
            </a:r>
          </a:p>
        </p:txBody>
      </p:sp>
      <p:grpSp>
        <p:nvGrpSpPr>
          <p:cNvPr id="4" name="Group 3">
            <a:extLst>
              <a:ext uri="{FF2B5EF4-FFF2-40B4-BE49-F238E27FC236}">
                <a16:creationId xmlns:a16="http://schemas.microsoft.com/office/drawing/2014/main" id="{20290C2D-5180-5E9D-9EE3-B25150318734}"/>
              </a:ext>
            </a:extLst>
          </p:cNvPr>
          <p:cNvGrpSpPr/>
          <p:nvPr/>
        </p:nvGrpSpPr>
        <p:grpSpPr>
          <a:xfrm>
            <a:off x="2231134" y="2330338"/>
            <a:ext cx="7729730" cy="646332"/>
            <a:chOff x="2231136" y="1647302"/>
            <a:chExt cx="7729730" cy="646332"/>
          </a:xfrm>
        </p:grpSpPr>
        <p:sp>
          <p:nvSpPr>
            <p:cNvPr id="5" name="Rectangle 4">
              <a:extLst>
                <a:ext uri="{FF2B5EF4-FFF2-40B4-BE49-F238E27FC236}">
                  <a16:creationId xmlns:a16="http://schemas.microsoft.com/office/drawing/2014/main" id="{3124D37A-0306-CDFF-77A7-F97CA3879DBC}"/>
                </a:ext>
              </a:extLst>
            </p:cNvPr>
            <p:cNvSpPr/>
            <p:nvPr/>
          </p:nvSpPr>
          <p:spPr>
            <a:xfrm>
              <a:off x="6510183" y="1647303"/>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86BB67D-B285-E24A-EB28-1458D56B989E}"/>
                </a:ext>
              </a:extLst>
            </p:cNvPr>
            <p:cNvSpPr txBox="1">
              <a:spLocks/>
            </p:cNvSpPr>
            <p:nvPr/>
          </p:nvSpPr>
          <p:spPr>
            <a:xfrm>
              <a:off x="6510183" y="1647303"/>
              <a:ext cx="3450682" cy="646331"/>
            </a:xfrm>
            <a:prstGeom prst="rect">
              <a:avLst/>
            </a:prstGeom>
            <a:noFill/>
          </p:spPr>
          <p:txBody>
            <a:bodyPr wrap="square" rtlCol="0">
              <a:spAutoFit/>
            </a:bodyPr>
            <a:lstStyle/>
            <a:p>
              <a:r>
                <a:rPr lang="en-US" b="1" dirty="0"/>
                <a:t>OSI Model Layer: </a:t>
              </a:r>
              <a:r>
                <a:rPr lang="en-US" dirty="0"/>
                <a:t>Application - 7</a:t>
              </a:r>
            </a:p>
            <a:p>
              <a:endParaRPr lang="en-US" dirty="0"/>
            </a:p>
          </p:txBody>
        </p:sp>
        <p:sp>
          <p:nvSpPr>
            <p:cNvPr id="7" name="Rectangle 6">
              <a:extLst>
                <a:ext uri="{FF2B5EF4-FFF2-40B4-BE49-F238E27FC236}">
                  <a16:creationId xmlns:a16="http://schemas.microsoft.com/office/drawing/2014/main" id="{5275437F-8520-49C8-C71D-71C568E58EE1}"/>
                </a:ext>
              </a:extLst>
            </p:cNvPr>
            <p:cNvSpPr/>
            <p:nvPr/>
          </p:nvSpPr>
          <p:spPr>
            <a:xfrm>
              <a:off x="2231136" y="1659656"/>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8B5FAE-67E4-C0D4-03EE-FBC40062328E}"/>
                </a:ext>
              </a:extLst>
            </p:cNvPr>
            <p:cNvSpPr txBox="1">
              <a:spLocks/>
            </p:cNvSpPr>
            <p:nvPr/>
          </p:nvSpPr>
          <p:spPr>
            <a:xfrm>
              <a:off x="2231136" y="1647302"/>
              <a:ext cx="3450682" cy="369332"/>
            </a:xfrm>
            <a:prstGeom prst="rect">
              <a:avLst/>
            </a:prstGeom>
            <a:noFill/>
          </p:spPr>
          <p:txBody>
            <a:bodyPr wrap="square" rtlCol="0">
              <a:spAutoFit/>
            </a:bodyPr>
            <a:lstStyle/>
            <a:p>
              <a:r>
                <a:rPr lang="en-US" b="1" dirty="0"/>
                <a:t>CIA: </a:t>
              </a:r>
              <a:r>
                <a:rPr lang="en-US" dirty="0"/>
                <a:t>Confidentiality &amp; Integrity</a:t>
              </a:r>
            </a:p>
          </p:txBody>
        </p:sp>
      </p:grpSp>
      <p:sp>
        <p:nvSpPr>
          <p:cNvPr id="10" name="Rounded Rectangle 9">
            <a:extLst>
              <a:ext uri="{FF2B5EF4-FFF2-40B4-BE49-F238E27FC236}">
                <a16:creationId xmlns:a16="http://schemas.microsoft.com/office/drawing/2014/main" id="{7879B40D-D769-EA94-D190-A1A04446A3D6}"/>
              </a:ext>
            </a:extLst>
          </p:cNvPr>
          <p:cNvSpPr/>
          <p:nvPr/>
        </p:nvSpPr>
        <p:spPr>
          <a:xfrm>
            <a:off x="2783282" y="3205574"/>
            <a:ext cx="2869547" cy="24694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EBE945B-CDF0-E57D-2C42-752A8C06A5D6}"/>
              </a:ext>
            </a:extLst>
          </p:cNvPr>
          <p:cNvSpPr/>
          <p:nvPr/>
        </p:nvSpPr>
        <p:spPr>
          <a:xfrm>
            <a:off x="6924307" y="3205574"/>
            <a:ext cx="2869547" cy="24694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318C95A-DAD5-D5A6-EF15-F9FAF8F3EC4C}"/>
              </a:ext>
            </a:extLst>
          </p:cNvPr>
          <p:cNvSpPr txBox="1"/>
          <p:nvPr/>
        </p:nvSpPr>
        <p:spPr>
          <a:xfrm>
            <a:off x="3027609" y="3717003"/>
            <a:ext cx="2380891" cy="1446550"/>
          </a:xfrm>
          <a:prstGeom prst="rect">
            <a:avLst/>
          </a:prstGeom>
          <a:noFill/>
        </p:spPr>
        <p:txBody>
          <a:bodyPr wrap="square" rtlCol="0">
            <a:spAutoFit/>
          </a:bodyPr>
          <a:lstStyle/>
          <a:p>
            <a:r>
              <a:rPr lang="en-US" sz="4400" dirty="0"/>
              <a:t>SQL Injection:</a:t>
            </a:r>
          </a:p>
        </p:txBody>
      </p:sp>
      <p:sp>
        <p:nvSpPr>
          <p:cNvPr id="13" name="TextBox 12">
            <a:extLst>
              <a:ext uri="{FF2B5EF4-FFF2-40B4-BE49-F238E27FC236}">
                <a16:creationId xmlns:a16="http://schemas.microsoft.com/office/drawing/2014/main" id="{5F21BE1F-9E7D-93F7-67E2-E009C410169E}"/>
              </a:ext>
            </a:extLst>
          </p:cNvPr>
          <p:cNvSpPr txBox="1"/>
          <p:nvPr/>
        </p:nvSpPr>
        <p:spPr>
          <a:xfrm>
            <a:off x="7412963" y="3717003"/>
            <a:ext cx="2380891" cy="1446550"/>
          </a:xfrm>
          <a:prstGeom prst="rect">
            <a:avLst/>
          </a:prstGeom>
          <a:noFill/>
        </p:spPr>
        <p:txBody>
          <a:bodyPr wrap="square" rtlCol="0">
            <a:spAutoFit/>
          </a:bodyPr>
          <a:lstStyle/>
          <a:p>
            <a:r>
              <a:rPr lang="en-US" sz="4400" dirty="0"/>
              <a:t>Stored XSS:</a:t>
            </a:r>
          </a:p>
        </p:txBody>
      </p:sp>
    </p:spTree>
    <p:extLst>
      <p:ext uri="{BB962C8B-B14F-4D97-AF65-F5344CB8AC3E}">
        <p14:creationId xmlns:p14="http://schemas.microsoft.com/office/powerpoint/2010/main" val="131558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AC1C-B897-D281-4721-C4307FA26B86}"/>
              </a:ext>
            </a:extLst>
          </p:cNvPr>
          <p:cNvSpPr>
            <a:spLocks noGrp="1"/>
          </p:cNvSpPr>
          <p:nvPr>
            <p:ph type="title"/>
          </p:nvPr>
        </p:nvSpPr>
        <p:spPr>
          <a:xfrm>
            <a:off x="2231137" y="740188"/>
            <a:ext cx="7729728" cy="1188720"/>
          </a:xfrm>
        </p:spPr>
        <p:txBody>
          <a:bodyPr/>
          <a:lstStyle/>
          <a:p>
            <a:r>
              <a:rPr lang="en-US" dirty="0"/>
              <a:t>Hardening</a:t>
            </a:r>
            <a:br>
              <a:rPr lang="en-US" dirty="0"/>
            </a:br>
            <a:r>
              <a:rPr lang="en-US" sz="2000" i="1" dirty="0"/>
              <a:t>Bug Bounty:</a:t>
            </a:r>
            <a:endParaRPr lang="en-US" i="1" dirty="0"/>
          </a:p>
        </p:txBody>
      </p:sp>
      <p:sp>
        <p:nvSpPr>
          <p:cNvPr id="3" name="Content Placeholder 2">
            <a:extLst>
              <a:ext uri="{FF2B5EF4-FFF2-40B4-BE49-F238E27FC236}">
                <a16:creationId xmlns:a16="http://schemas.microsoft.com/office/drawing/2014/main" id="{95321EFB-F850-14C1-D3D3-B3A1A34A17F9}"/>
              </a:ext>
            </a:extLst>
          </p:cNvPr>
          <p:cNvSpPr>
            <a:spLocks noGrp="1"/>
          </p:cNvSpPr>
          <p:nvPr>
            <p:ph idx="1"/>
          </p:nvPr>
        </p:nvSpPr>
        <p:spPr>
          <a:xfrm>
            <a:off x="2237386" y="5024018"/>
            <a:ext cx="7729728" cy="1349392"/>
          </a:xfrm>
        </p:spPr>
        <p:txBody>
          <a:bodyPr/>
          <a:lstStyle/>
          <a:p>
            <a:pPr marL="0" indent="0">
              <a:buNone/>
            </a:pPr>
            <a:r>
              <a:rPr lang="en-US" b="1" dirty="0"/>
              <a:t>How to continue to monitor and maintain security posture </a:t>
            </a:r>
          </a:p>
          <a:p>
            <a:pPr>
              <a:buFontTx/>
              <a:buChar char="-"/>
            </a:pPr>
            <a:r>
              <a:rPr lang="en-US" dirty="0"/>
              <a:t>Logging </a:t>
            </a:r>
          </a:p>
          <a:p>
            <a:pPr>
              <a:buFontTx/>
              <a:buChar char="-"/>
            </a:pPr>
            <a:r>
              <a:rPr lang="en-US" dirty="0"/>
              <a:t>Penetration Testing</a:t>
            </a:r>
          </a:p>
        </p:txBody>
      </p:sp>
      <p:grpSp>
        <p:nvGrpSpPr>
          <p:cNvPr id="4" name="Group 3">
            <a:extLst>
              <a:ext uri="{FF2B5EF4-FFF2-40B4-BE49-F238E27FC236}">
                <a16:creationId xmlns:a16="http://schemas.microsoft.com/office/drawing/2014/main" id="{A10C0E7A-E37C-A53D-0CE0-F0CB1E310563}"/>
              </a:ext>
            </a:extLst>
          </p:cNvPr>
          <p:cNvGrpSpPr/>
          <p:nvPr/>
        </p:nvGrpSpPr>
        <p:grpSpPr>
          <a:xfrm>
            <a:off x="2231135" y="2070292"/>
            <a:ext cx="7729730" cy="646332"/>
            <a:chOff x="2231136" y="1647302"/>
            <a:chExt cx="7729730" cy="646332"/>
          </a:xfrm>
        </p:grpSpPr>
        <p:sp>
          <p:nvSpPr>
            <p:cNvPr id="5" name="Rectangle 4">
              <a:extLst>
                <a:ext uri="{FF2B5EF4-FFF2-40B4-BE49-F238E27FC236}">
                  <a16:creationId xmlns:a16="http://schemas.microsoft.com/office/drawing/2014/main" id="{6BBB4644-4709-0F34-9104-1A204AB650DD}"/>
                </a:ext>
              </a:extLst>
            </p:cNvPr>
            <p:cNvSpPr/>
            <p:nvPr/>
          </p:nvSpPr>
          <p:spPr>
            <a:xfrm>
              <a:off x="6510183" y="1647303"/>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D32F45C-4534-EAD0-A44F-6D0D518723C8}"/>
                </a:ext>
              </a:extLst>
            </p:cNvPr>
            <p:cNvSpPr txBox="1">
              <a:spLocks/>
            </p:cNvSpPr>
            <p:nvPr/>
          </p:nvSpPr>
          <p:spPr>
            <a:xfrm>
              <a:off x="6510183" y="1647303"/>
              <a:ext cx="3450682" cy="646331"/>
            </a:xfrm>
            <a:prstGeom prst="rect">
              <a:avLst/>
            </a:prstGeom>
            <a:noFill/>
          </p:spPr>
          <p:txBody>
            <a:bodyPr wrap="square" rtlCol="0">
              <a:spAutoFit/>
            </a:bodyPr>
            <a:lstStyle/>
            <a:p>
              <a:r>
                <a:rPr lang="en-US" b="1" dirty="0"/>
                <a:t>OSI Model Layer: </a:t>
              </a:r>
              <a:r>
                <a:rPr lang="en-US" dirty="0"/>
                <a:t>Application - 7</a:t>
              </a:r>
            </a:p>
            <a:p>
              <a:endParaRPr lang="en-US" dirty="0"/>
            </a:p>
          </p:txBody>
        </p:sp>
        <p:sp>
          <p:nvSpPr>
            <p:cNvPr id="7" name="Rectangle 6">
              <a:extLst>
                <a:ext uri="{FF2B5EF4-FFF2-40B4-BE49-F238E27FC236}">
                  <a16:creationId xmlns:a16="http://schemas.microsoft.com/office/drawing/2014/main" id="{35B8D664-8577-A700-7E9C-25BCADA6C931}"/>
                </a:ext>
              </a:extLst>
            </p:cNvPr>
            <p:cNvSpPr/>
            <p:nvPr/>
          </p:nvSpPr>
          <p:spPr>
            <a:xfrm>
              <a:off x="2231136" y="1659656"/>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4D848D-2941-58B1-6ADE-07D3836C6196}"/>
                </a:ext>
              </a:extLst>
            </p:cNvPr>
            <p:cNvSpPr txBox="1">
              <a:spLocks/>
            </p:cNvSpPr>
            <p:nvPr/>
          </p:nvSpPr>
          <p:spPr>
            <a:xfrm>
              <a:off x="2231136" y="1647302"/>
              <a:ext cx="3450682" cy="646331"/>
            </a:xfrm>
            <a:prstGeom prst="rect">
              <a:avLst/>
            </a:prstGeom>
            <a:noFill/>
          </p:spPr>
          <p:txBody>
            <a:bodyPr wrap="square" rtlCol="0">
              <a:spAutoFit/>
            </a:bodyPr>
            <a:lstStyle/>
            <a:p>
              <a:r>
                <a:rPr lang="en-US" b="1" dirty="0"/>
                <a:t>CIA: </a:t>
              </a:r>
              <a:r>
                <a:rPr lang="en-US" dirty="0"/>
                <a:t>Confidentiality</a:t>
              </a:r>
            </a:p>
            <a:p>
              <a:endParaRPr lang="en-US" dirty="0"/>
            </a:p>
          </p:txBody>
        </p:sp>
      </p:grpSp>
      <p:sp>
        <p:nvSpPr>
          <p:cNvPr id="14" name="Rounded Rectangle 13">
            <a:extLst>
              <a:ext uri="{FF2B5EF4-FFF2-40B4-BE49-F238E27FC236}">
                <a16:creationId xmlns:a16="http://schemas.microsoft.com/office/drawing/2014/main" id="{F6861C44-C585-BAF6-A48E-D0B744DFA7FE}"/>
              </a:ext>
            </a:extLst>
          </p:cNvPr>
          <p:cNvSpPr/>
          <p:nvPr/>
        </p:nvSpPr>
        <p:spPr>
          <a:xfrm>
            <a:off x="4250446" y="3164486"/>
            <a:ext cx="3691108" cy="976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DFD1F16-F33D-1EEC-BBC4-584F2E16EF58}"/>
              </a:ext>
            </a:extLst>
          </p:cNvPr>
          <p:cNvSpPr txBox="1"/>
          <p:nvPr/>
        </p:nvSpPr>
        <p:spPr>
          <a:xfrm>
            <a:off x="5062947" y="3287782"/>
            <a:ext cx="4516498" cy="646331"/>
          </a:xfrm>
          <a:prstGeom prst="rect">
            <a:avLst/>
          </a:prstGeom>
          <a:noFill/>
        </p:spPr>
        <p:txBody>
          <a:bodyPr wrap="square" rtlCol="0">
            <a:spAutoFit/>
          </a:bodyPr>
          <a:lstStyle/>
          <a:p>
            <a:r>
              <a:rPr lang="en-US" sz="3600" dirty="0"/>
              <a:t>Bug Bounty</a:t>
            </a:r>
          </a:p>
        </p:txBody>
      </p:sp>
      <p:pic>
        <p:nvPicPr>
          <p:cNvPr id="18" name="Graphic 17" descr="Bug under magnifying glass with solid fill">
            <a:extLst>
              <a:ext uri="{FF2B5EF4-FFF2-40B4-BE49-F238E27FC236}">
                <a16:creationId xmlns:a16="http://schemas.microsoft.com/office/drawing/2014/main" id="{0DAFD833-DC58-C8A0-54A8-EF31F8D9A9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7898" y="3481204"/>
            <a:ext cx="1349392" cy="1349392"/>
          </a:xfrm>
          <a:prstGeom prst="rect">
            <a:avLst/>
          </a:prstGeom>
        </p:spPr>
      </p:pic>
    </p:spTree>
    <p:extLst>
      <p:ext uri="{BB962C8B-B14F-4D97-AF65-F5344CB8AC3E}">
        <p14:creationId xmlns:p14="http://schemas.microsoft.com/office/powerpoint/2010/main" val="3531672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56E013-C5D1-40E8-A11B-562F6A03E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ED240-1465-2D51-4046-551992F6D20C}"/>
              </a:ext>
            </a:extLst>
          </p:cNvPr>
          <p:cNvSpPr>
            <a:spLocks noGrp="1"/>
          </p:cNvSpPr>
          <p:nvPr>
            <p:ph type="title"/>
          </p:nvPr>
        </p:nvSpPr>
        <p:spPr>
          <a:xfrm>
            <a:off x="715471" y="2681105"/>
            <a:ext cx="3063240" cy="1495794"/>
          </a:xfrm>
          <a:solidFill>
            <a:schemeClr val="bg1"/>
          </a:solidFill>
          <a:ln>
            <a:solidFill>
              <a:schemeClr val="tx1"/>
            </a:solidFill>
          </a:ln>
        </p:spPr>
        <p:txBody>
          <a:bodyPr>
            <a:normAutofit/>
          </a:bodyPr>
          <a:lstStyle/>
          <a:p>
            <a:r>
              <a:rPr lang="en-US">
                <a:solidFill>
                  <a:schemeClr val="tx1"/>
                </a:solidFill>
              </a:rPr>
              <a:t>Remediation</a:t>
            </a:r>
          </a:p>
        </p:txBody>
      </p:sp>
      <p:sp>
        <p:nvSpPr>
          <p:cNvPr id="15" name="Rectangle 14">
            <a:extLst>
              <a:ext uri="{FF2B5EF4-FFF2-40B4-BE49-F238E27FC236}">
                <a16:creationId xmlns:a16="http://schemas.microsoft.com/office/drawing/2014/main" id="{402D63F4-B0E1-4039-90FD-768B7B23B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0721"/>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4F6B2ECC-5166-473E-8533-737B9B819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4712"/>
            <a:ext cx="6558192" cy="4608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633CC5AE-C354-9DA3-5A13-66BCAC302FFF}"/>
              </a:ext>
            </a:extLst>
          </p:cNvPr>
          <p:cNvGraphicFramePr>
            <a:graphicFrameLocks noGrp="1"/>
          </p:cNvGraphicFramePr>
          <p:nvPr>
            <p:ph idx="1"/>
            <p:extLst>
              <p:ext uri="{D42A27DB-BD31-4B8C-83A1-F6EECF244321}">
                <p14:modId xmlns:p14="http://schemas.microsoft.com/office/powerpoint/2010/main" val="3699486780"/>
              </p:ext>
            </p:extLst>
          </p:nvPr>
        </p:nvGraphicFramePr>
        <p:xfrm>
          <a:off x="5006975" y="1447800"/>
          <a:ext cx="5888038" cy="3965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0194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5B92-90A5-7886-90EF-F3636AF146F5}"/>
              </a:ext>
            </a:extLst>
          </p:cNvPr>
          <p:cNvSpPr>
            <a:spLocks noGrp="1"/>
          </p:cNvSpPr>
          <p:nvPr>
            <p:ph type="title"/>
          </p:nvPr>
        </p:nvSpPr>
        <p:spPr>
          <a:xfrm>
            <a:off x="258900" y="132072"/>
            <a:ext cx="6643923" cy="1030537"/>
          </a:xfrm>
        </p:spPr>
        <p:txBody>
          <a:bodyPr/>
          <a:lstStyle/>
          <a:p>
            <a:r>
              <a:rPr lang="en-US" dirty="0"/>
              <a:t>Test cases</a:t>
            </a:r>
          </a:p>
        </p:txBody>
      </p:sp>
      <p:sp>
        <p:nvSpPr>
          <p:cNvPr id="3" name="Content Placeholder 2">
            <a:extLst>
              <a:ext uri="{FF2B5EF4-FFF2-40B4-BE49-F238E27FC236}">
                <a16:creationId xmlns:a16="http://schemas.microsoft.com/office/drawing/2014/main" id="{0E3FE864-3519-A4C2-3334-CEEA73ED9E10}"/>
              </a:ext>
            </a:extLst>
          </p:cNvPr>
          <p:cNvSpPr>
            <a:spLocks noGrp="1"/>
          </p:cNvSpPr>
          <p:nvPr>
            <p:ph idx="1"/>
          </p:nvPr>
        </p:nvSpPr>
        <p:spPr>
          <a:xfrm>
            <a:off x="258900" y="1301687"/>
            <a:ext cx="9416611" cy="5424241"/>
          </a:xfrm>
        </p:spPr>
        <p:txBody>
          <a:bodyPr>
            <a:normAutofit/>
          </a:bodyPr>
          <a:lstStyle/>
          <a:p>
            <a:r>
              <a:rPr lang="en-US" sz="3200" b="1" dirty="0"/>
              <a:t>System Test: </a:t>
            </a:r>
          </a:p>
          <a:p>
            <a:pPr lvl="1"/>
            <a:r>
              <a:rPr lang="en-US" sz="2600" dirty="0"/>
              <a:t>HTTPS testing:</a:t>
            </a:r>
          </a:p>
          <a:p>
            <a:endParaRPr lang="en-US" dirty="0"/>
          </a:p>
          <a:p>
            <a:endParaRPr lang="en-US" dirty="0"/>
          </a:p>
          <a:p>
            <a:r>
              <a:rPr lang="en-US" sz="3500" b="1" dirty="0"/>
              <a:t>Acceptance Test: </a:t>
            </a:r>
          </a:p>
          <a:p>
            <a:pPr lvl="1"/>
            <a:r>
              <a:rPr lang="en-US" sz="3400" dirty="0"/>
              <a:t>Positive Use Test: </a:t>
            </a:r>
          </a:p>
          <a:p>
            <a:pPr lvl="2"/>
            <a:r>
              <a:rPr lang="en-US" sz="2600" dirty="0"/>
              <a:t>Successful Login Test</a:t>
            </a:r>
          </a:p>
          <a:p>
            <a:pPr lvl="1"/>
            <a:r>
              <a:rPr lang="en-US" sz="3400" dirty="0"/>
              <a:t>Negative Use Test:</a:t>
            </a:r>
          </a:p>
          <a:p>
            <a:pPr lvl="2"/>
            <a:r>
              <a:rPr lang="en-US" sz="2600" dirty="0"/>
              <a:t>Invalid login Test</a:t>
            </a:r>
          </a:p>
        </p:txBody>
      </p:sp>
      <p:sp>
        <p:nvSpPr>
          <p:cNvPr id="11" name="Rectangle 10">
            <a:extLst>
              <a:ext uri="{FF2B5EF4-FFF2-40B4-BE49-F238E27FC236}">
                <a16:creationId xmlns:a16="http://schemas.microsoft.com/office/drawing/2014/main" id="{7640C71D-7DA5-8863-8FEE-6416C4E49028}"/>
              </a:ext>
            </a:extLst>
          </p:cNvPr>
          <p:cNvSpPr/>
          <p:nvPr/>
        </p:nvSpPr>
        <p:spPr>
          <a:xfrm>
            <a:off x="7182975" y="0"/>
            <a:ext cx="5009025" cy="6858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4B2D22-5974-6F24-6E40-69B5DC3DC5E7}"/>
              </a:ext>
            </a:extLst>
          </p:cNvPr>
          <p:cNvSpPr/>
          <p:nvPr/>
        </p:nvSpPr>
        <p:spPr>
          <a:xfrm>
            <a:off x="7888941" y="376519"/>
            <a:ext cx="3478306" cy="162896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47A06BE-67D0-15A1-545C-B79790FC206B}"/>
              </a:ext>
            </a:extLst>
          </p:cNvPr>
          <p:cNvSpPr/>
          <p:nvPr/>
        </p:nvSpPr>
        <p:spPr>
          <a:xfrm>
            <a:off x="7888941" y="4497252"/>
            <a:ext cx="3478306" cy="162896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09F617-F5C5-A552-C1D5-A3931FB0C122}"/>
              </a:ext>
            </a:extLst>
          </p:cNvPr>
          <p:cNvSpPr/>
          <p:nvPr/>
        </p:nvSpPr>
        <p:spPr>
          <a:xfrm>
            <a:off x="7888941" y="2493590"/>
            <a:ext cx="3478306" cy="162896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 error&#10;&#10;Description automatically generated">
            <a:extLst>
              <a:ext uri="{FF2B5EF4-FFF2-40B4-BE49-F238E27FC236}">
                <a16:creationId xmlns:a16="http://schemas.microsoft.com/office/drawing/2014/main" id="{24B3B199-F1E4-4706-53CD-0DA87E40D08F}"/>
              </a:ext>
            </a:extLst>
          </p:cNvPr>
          <p:cNvPicPr>
            <a:picLocks noChangeAspect="1"/>
          </p:cNvPicPr>
          <p:nvPr/>
        </p:nvPicPr>
        <p:blipFill>
          <a:blip r:embed="rId3"/>
          <a:stretch>
            <a:fillRect/>
          </a:stretch>
        </p:blipFill>
        <p:spPr>
          <a:xfrm>
            <a:off x="8446320" y="438961"/>
            <a:ext cx="2363548" cy="1504076"/>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7785C1B9-1461-2764-7778-0D8DDD1F83DA}"/>
              </a:ext>
            </a:extLst>
          </p:cNvPr>
          <p:cNvPicPr>
            <a:picLocks noChangeAspect="1"/>
          </p:cNvPicPr>
          <p:nvPr/>
        </p:nvPicPr>
        <p:blipFill>
          <a:blip r:embed="rId4"/>
          <a:stretch>
            <a:fillRect/>
          </a:stretch>
        </p:blipFill>
        <p:spPr>
          <a:xfrm>
            <a:off x="7888941" y="3064564"/>
            <a:ext cx="3481976" cy="487012"/>
          </a:xfrm>
          <a:prstGeom prst="rect">
            <a:avLst/>
          </a:prstGeom>
        </p:spPr>
      </p:pic>
      <p:pic>
        <p:nvPicPr>
          <p:cNvPr id="6" name="Picture 5" descr="A close up of a pink box&#10;&#10;Description automatically generated">
            <a:extLst>
              <a:ext uri="{FF2B5EF4-FFF2-40B4-BE49-F238E27FC236}">
                <a16:creationId xmlns:a16="http://schemas.microsoft.com/office/drawing/2014/main" id="{EAFD3B90-907C-6933-8BB8-932FA7AE8547}"/>
              </a:ext>
            </a:extLst>
          </p:cNvPr>
          <p:cNvPicPr>
            <a:picLocks noChangeAspect="1"/>
          </p:cNvPicPr>
          <p:nvPr/>
        </p:nvPicPr>
        <p:blipFill>
          <a:blip r:embed="rId5"/>
          <a:stretch>
            <a:fillRect/>
          </a:stretch>
        </p:blipFill>
        <p:spPr>
          <a:xfrm>
            <a:off x="7888941" y="4992085"/>
            <a:ext cx="3478307" cy="605900"/>
          </a:xfrm>
          <a:prstGeom prst="rect">
            <a:avLst/>
          </a:prstGeom>
        </p:spPr>
      </p:pic>
    </p:spTree>
    <p:extLst>
      <p:ext uri="{BB962C8B-B14F-4D97-AF65-F5344CB8AC3E}">
        <p14:creationId xmlns:p14="http://schemas.microsoft.com/office/powerpoint/2010/main" val="371763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DE0705-3755-4B4E-8070-9F0507988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E6362-B4D7-1774-997B-4AD86741E9B9}"/>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solidFill>
                  <a:srgbClr val="262626"/>
                </a:solidFill>
              </a:rPr>
              <a:t>Introduction</a:t>
            </a:r>
          </a:p>
        </p:txBody>
      </p:sp>
      <p:pic>
        <p:nvPicPr>
          <p:cNvPr id="7" name="Picture 6" descr="Padlock on computer motherboard">
            <a:extLst>
              <a:ext uri="{FF2B5EF4-FFF2-40B4-BE49-F238E27FC236}">
                <a16:creationId xmlns:a16="http://schemas.microsoft.com/office/drawing/2014/main" id="{B133CFFF-CDAE-CC76-CE79-11B24C44E288}"/>
              </a:ext>
            </a:extLst>
          </p:cNvPr>
          <p:cNvPicPr>
            <a:picLocks noChangeAspect="1"/>
          </p:cNvPicPr>
          <p:nvPr/>
        </p:nvPicPr>
        <p:blipFill rotWithShape="1">
          <a:blip r:embed="rId3"/>
          <a:srcRect b="15730"/>
          <a:stretch/>
        </p:blipFill>
        <p:spPr>
          <a:xfrm>
            <a:off x="3161516" y="640078"/>
            <a:ext cx="5868968" cy="3301307"/>
          </a:xfrm>
          <a:prstGeom prst="rect">
            <a:avLst/>
          </a:prstGeom>
        </p:spPr>
      </p:pic>
    </p:spTree>
    <p:extLst>
      <p:ext uri="{BB962C8B-B14F-4D97-AF65-F5344CB8AC3E}">
        <p14:creationId xmlns:p14="http://schemas.microsoft.com/office/powerpoint/2010/main" val="2809129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EC7A14-DE60-4E7C-4DAC-6BE813D6B8EF}"/>
              </a:ext>
            </a:extLst>
          </p:cNvPr>
          <p:cNvPicPr>
            <a:picLocks noChangeAspect="1"/>
          </p:cNvPicPr>
          <p:nvPr/>
        </p:nvPicPr>
        <p:blipFill>
          <a:blip r:embed="rId3"/>
          <a:stretch>
            <a:fillRect/>
          </a:stretch>
        </p:blipFill>
        <p:spPr>
          <a:xfrm>
            <a:off x="94785" y="-8110"/>
            <a:ext cx="12091193" cy="4337979"/>
          </a:xfrm>
          <a:prstGeom prst="rect">
            <a:avLst/>
          </a:prstGeom>
        </p:spPr>
      </p:pic>
      <p:pic>
        <p:nvPicPr>
          <p:cNvPr id="5" name="Picture 4">
            <a:extLst>
              <a:ext uri="{FF2B5EF4-FFF2-40B4-BE49-F238E27FC236}">
                <a16:creationId xmlns:a16="http://schemas.microsoft.com/office/drawing/2014/main" id="{47925778-49C3-E31E-C88F-E2DB7C0DC695}"/>
              </a:ext>
            </a:extLst>
          </p:cNvPr>
          <p:cNvPicPr>
            <a:picLocks noChangeAspect="1"/>
          </p:cNvPicPr>
          <p:nvPr/>
        </p:nvPicPr>
        <p:blipFill>
          <a:blip r:embed="rId4"/>
          <a:stretch>
            <a:fillRect/>
          </a:stretch>
        </p:blipFill>
        <p:spPr>
          <a:xfrm>
            <a:off x="94785" y="3872035"/>
            <a:ext cx="7772400" cy="2985965"/>
          </a:xfrm>
          <a:prstGeom prst="rect">
            <a:avLst/>
          </a:prstGeom>
        </p:spPr>
      </p:pic>
      <p:pic>
        <p:nvPicPr>
          <p:cNvPr id="6" name="Picture 5">
            <a:extLst>
              <a:ext uri="{FF2B5EF4-FFF2-40B4-BE49-F238E27FC236}">
                <a16:creationId xmlns:a16="http://schemas.microsoft.com/office/drawing/2014/main" id="{EE2DF5C9-8A3A-649C-A474-5D8AE7E8413E}"/>
              </a:ext>
            </a:extLst>
          </p:cNvPr>
          <p:cNvPicPr>
            <a:picLocks noChangeAspect="1"/>
          </p:cNvPicPr>
          <p:nvPr/>
        </p:nvPicPr>
        <p:blipFill rotWithShape="1">
          <a:blip r:embed="rId5"/>
          <a:srcRect l="6922" r="8049"/>
          <a:stretch/>
        </p:blipFill>
        <p:spPr>
          <a:xfrm>
            <a:off x="4978572" y="3872035"/>
            <a:ext cx="7207406" cy="2985964"/>
          </a:xfrm>
          <a:prstGeom prst="rect">
            <a:avLst/>
          </a:prstGeom>
        </p:spPr>
      </p:pic>
    </p:spTree>
    <p:extLst>
      <p:ext uri="{BB962C8B-B14F-4D97-AF65-F5344CB8AC3E}">
        <p14:creationId xmlns:p14="http://schemas.microsoft.com/office/powerpoint/2010/main" val="2891411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67A76F-CF89-3554-8CD6-53E0F222264D}"/>
              </a:ext>
            </a:extLst>
          </p:cNvPr>
          <p:cNvPicPr>
            <a:picLocks noChangeAspect="1"/>
          </p:cNvPicPr>
          <p:nvPr/>
        </p:nvPicPr>
        <p:blipFill>
          <a:blip r:embed="rId3"/>
          <a:stretch>
            <a:fillRect/>
          </a:stretch>
        </p:blipFill>
        <p:spPr>
          <a:xfrm>
            <a:off x="2309997" y="346111"/>
            <a:ext cx="7572006" cy="6165777"/>
          </a:xfrm>
          <a:prstGeom prst="rect">
            <a:avLst/>
          </a:prstGeom>
        </p:spPr>
      </p:pic>
    </p:spTree>
    <p:extLst>
      <p:ext uri="{BB962C8B-B14F-4D97-AF65-F5344CB8AC3E}">
        <p14:creationId xmlns:p14="http://schemas.microsoft.com/office/powerpoint/2010/main" val="381825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BDBF-DC88-7713-E52B-57B0B1934032}"/>
              </a:ext>
            </a:extLst>
          </p:cNvPr>
          <p:cNvSpPr>
            <a:spLocks noGrp="1"/>
          </p:cNvSpPr>
          <p:nvPr>
            <p:ph type="title"/>
          </p:nvPr>
        </p:nvSpPr>
        <p:spPr>
          <a:xfrm>
            <a:off x="2231136" y="348150"/>
            <a:ext cx="7729728" cy="1188720"/>
          </a:xfrm>
        </p:spPr>
        <p:txBody>
          <a:bodyPr/>
          <a:lstStyle/>
          <a:p>
            <a:r>
              <a:rPr lang="en-US" dirty="0"/>
              <a:t>Encryption </a:t>
            </a:r>
          </a:p>
        </p:txBody>
      </p:sp>
      <p:graphicFrame>
        <p:nvGraphicFramePr>
          <p:cNvPr id="8" name="TextBox 4">
            <a:extLst>
              <a:ext uri="{FF2B5EF4-FFF2-40B4-BE49-F238E27FC236}">
                <a16:creationId xmlns:a16="http://schemas.microsoft.com/office/drawing/2014/main" id="{E14BD32A-D562-E008-B7EB-DBBB4916193F}"/>
              </a:ext>
            </a:extLst>
          </p:cNvPr>
          <p:cNvGraphicFramePr/>
          <p:nvPr>
            <p:extLst>
              <p:ext uri="{D42A27DB-BD31-4B8C-83A1-F6EECF244321}">
                <p14:modId xmlns:p14="http://schemas.microsoft.com/office/powerpoint/2010/main" val="449561320"/>
              </p:ext>
            </p:extLst>
          </p:nvPr>
        </p:nvGraphicFramePr>
        <p:xfrm>
          <a:off x="1179836" y="2167815"/>
          <a:ext cx="9832327" cy="341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745F555A-0024-C053-55E5-4B62002C853B}"/>
              </a:ext>
            </a:extLst>
          </p:cNvPr>
          <p:cNvGrpSpPr/>
          <p:nvPr/>
        </p:nvGrpSpPr>
        <p:grpSpPr>
          <a:xfrm>
            <a:off x="2231136" y="1647302"/>
            <a:ext cx="7729730" cy="646332"/>
            <a:chOff x="2231136" y="1647302"/>
            <a:chExt cx="7729730" cy="646332"/>
          </a:xfrm>
        </p:grpSpPr>
        <p:sp>
          <p:nvSpPr>
            <p:cNvPr id="3" name="Rectangle 2">
              <a:extLst>
                <a:ext uri="{FF2B5EF4-FFF2-40B4-BE49-F238E27FC236}">
                  <a16:creationId xmlns:a16="http://schemas.microsoft.com/office/drawing/2014/main" id="{88028297-C4D0-CFEB-03E2-43D78F97B70C}"/>
                </a:ext>
              </a:extLst>
            </p:cNvPr>
            <p:cNvSpPr/>
            <p:nvPr/>
          </p:nvSpPr>
          <p:spPr>
            <a:xfrm>
              <a:off x="6510183" y="1647303"/>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416891-9CB0-D806-7596-D420594A90B8}"/>
                </a:ext>
              </a:extLst>
            </p:cNvPr>
            <p:cNvSpPr txBox="1">
              <a:spLocks/>
            </p:cNvSpPr>
            <p:nvPr/>
          </p:nvSpPr>
          <p:spPr>
            <a:xfrm>
              <a:off x="6510183" y="1647303"/>
              <a:ext cx="3450682" cy="646331"/>
            </a:xfrm>
            <a:prstGeom prst="rect">
              <a:avLst/>
            </a:prstGeom>
            <a:noFill/>
          </p:spPr>
          <p:txBody>
            <a:bodyPr wrap="square" rtlCol="0">
              <a:spAutoFit/>
            </a:bodyPr>
            <a:lstStyle/>
            <a:p>
              <a:r>
                <a:rPr lang="en-US" b="1" dirty="0"/>
                <a:t>OSI Model Layer: </a:t>
              </a:r>
              <a:r>
                <a:rPr lang="en-US" dirty="0"/>
                <a:t>Application - 7</a:t>
              </a:r>
            </a:p>
            <a:p>
              <a:endParaRPr lang="en-US" dirty="0"/>
            </a:p>
          </p:txBody>
        </p:sp>
        <p:sp>
          <p:nvSpPr>
            <p:cNvPr id="9" name="Rectangle 8">
              <a:extLst>
                <a:ext uri="{FF2B5EF4-FFF2-40B4-BE49-F238E27FC236}">
                  <a16:creationId xmlns:a16="http://schemas.microsoft.com/office/drawing/2014/main" id="{84C56DD6-CD2B-5231-4131-96C831D1DD0E}"/>
                </a:ext>
              </a:extLst>
            </p:cNvPr>
            <p:cNvSpPr/>
            <p:nvPr/>
          </p:nvSpPr>
          <p:spPr>
            <a:xfrm>
              <a:off x="2231136" y="1659656"/>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806910E-293C-7F05-A936-A5CBBE499526}"/>
                </a:ext>
              </a:extLst>
            </p:cNvPr>
            <p:cNvSpPr txBox="1">
              <a:spLocks/>
            </p:cNvSpPr>
            <p:nvPr/>
          </p:nvSpPr>
          <p:spPr>
            <a:xfrm>
              <a:off x="2231136" y="1647302"/>
              <a:ext cx="3450682" cy="646331"/>
            </a:xfrm>
            <a:prstGeom prst="rect">
              <a:avLst/>
            </a:prstGeom>
            <a:noFill/>
          </p:spPr>
          <p:txBody>
            <a:bodyPr wrap="square" rtlCol="0">
              <a:spAutoFit/>
            </a:bodyPr>
            <a:lstStyle/>
            <a:p>
              <a:r>
                <a:rPr lang="en-US" b="1" dirty="0"/>
                <a:t>CIA: </a:t>
              </a:r>
              <a:r>
                <a:rPr lang="en-US" dirty="0"/>
                <a:t>Confidentiality</a:t>
              </a:r>
            </a:p>
            <a:p>
              <a:endParaRPr lang="en-US" dirty="0"/>
            </a:p>
          </p:txBody>
        </p:sp>
      </p:grpSp>
    </p:spTree>
    <p:extLst>
      <p:ext uri="{BB962C8B-B14F-4D97-AF65-F5344CB8AC3E}">
        <p14:creationId xmlns:p14="http://schemas.microsoft.com/office/powerpoint/2010/main" val="1767135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9590C4A-1C8B-4ABC-2B4D-EC9FB61453DB}"/>
              </a:ext>
            </a:extLst>
          </p:cNvPr>
          <p:cNvGrpSpPr/>
          <p:nvPr/>
        </p:nvGrpSpPr>
        <p:grpSpPr>
          <a:xfrm>
            <a:off x="10507941" y="3616503"/>
            <a:ext cx="1008442" cy="644782"/>
            <a:chOff x="539273" y="2321972"/>
            <a:chExt cx="1008442" cy="644782"/>
          </a:xfrm>
        </p:grpSpPr>
        <p:sp>
          <p:nvSpPr>
            <p:cNvPr id="6" name="Rounded Rectangle 5">
              <a:extLst>
                <a:ext uri="{FF2B5EF4-FFF2-40B4-BE49-F238E27FC236}">
                  <a16:creationId xmlns:a16="http://schemas.microsoft.com/office/drawing/2014/main" id="{A11B21E9-DB56-8670-4A12-A052FB9DB78B}"/>
                </a:ext>
              </a:extLst>
            </p:cNvPr>
            <p:cNvSpPr/>
            <p:nvPr/>
          </p:nvSpPr>
          <p:spPr>
            <a:xfrm>
              <a:off x="539273" y="2321972"/>
              <a:ext cx="1008442" cy="644782"/>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 name="Rounded Rectangle 4">
              <a:extLst>
                <a:ext uri="{FF2B5EF4-FFF2-40B4-BE49-F238E27FC236}">
                  <a16:creationId xmlns:a16="http://schemas.microsoft.com/office/drawing/2014/main" id="{C52D3131-9957-7574-DB94-9CE130D7AA01}"/>
                </a:ext>
              </a:extLst>
            </p:cNvPr>
            <p:cNvSpPr txBox="1"/>
            <p:nvPr/>
          </p:nvSpPr>
          <p:spPr>
            <a:xfrm>
              <a:off x="539273" y="2321972"/>
              <a:ext cx="945490" cy="5818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0147" tIns="0" rIns="260147" bIns="0" numCol="1" spcCol="1270" anchor="ctr" anchorCtr="0">
              <a:noAutofit/>
            </a:bodyPr>
            <a:lstStyle/>
            <a:p>
              <a:pPr marL="0" lvl="0" indent="0" algn="l" defTabSz="622300">
                <a:lnSpc>
                  <a:spcPct val="90000"/>
                </a:lnSpc>
                <a:spcBef>
                  <a:spcPct val="0"/>
                </a:spcBef>
                <a:spcAft>
                  <a:spcPct val="35000"/>
                </a:spcAft>
                <a:buNone/>
              </a:pPr>
              <a:r>
                <a:rPr lang="en-US" sz="1400" b="1" kern="1200" dirty="0"/>
                <a:t>How</a:t>
              </a:r>
              <a:r>
                <a:rPr lang="en-US" sz="1400" kern="1200" dirty="0"/>
                <a:t>: </a:t>
              </a:r>
            </a:p>
          </p:txBody>
        </p:sp>
      </p:grpSp>
      <p:pic>
        <p:nvPicPr>
          <p:cNvPr id="12" name="Picture 11" descr="A diagram of a computer network&#10;&#10;Description automatically generated">
            <a:extLst>
              <a:ext uri="{FF2B5EF4-FFF2-40B4-BE49-F238E27FC236}">
                <a16:creationId xmlns:a16="http://schemas.microsoft.com/office/drawing/2014/main" id="{3D63809F-F99A-DA92-E99E-15DD54642B9C}"/>
              </a:ext>
            </a:extLst>
          </p:cNvPr>
          <p:cNvPicPr>
            <a:picLocks noChangeAspect="1"/>
          </p:cNvPicPr>
          <p:nvPr/>
        </p:nvPicPr>
        <p:blipFill rotWithShape="1">
          <a:blip r:embed="rId3"/>
          <a:srcRect t="-1" r="6922" b="25538"/>
          <a:stretch/>
        </p:blipFill>
        <p:spPr>
          <a:xfrm>
            <a:off x="0" y="523607"/>
            <a:ext cx="12192000" cy="6334394"/>
          </a:xfrm>
          <a:prstGeom prst="rect">
            <a:avLst/>
          </a:prstGeom>
        </p:spPr>
      </p:pic>
      <p:sp>
        <p:nvSpPr>
          <p:cNvPr id="14" name="Title 13">
            <a:extLst>
              <a:ext uri="{FF2B5EF4-FFF2-40B4-BE49-F238E27FC236}">
                <a16:creationId xmlns:a16="http://schemas.microsoft.com/office/drawing/2014/main" id="{AB9BDA73-7C4D-0FFF-308E-4AE4B4B4C142}"/>
              </a:ext>
            </a:extLst>
          </p:cNvPr>
          <p:cNvSpPr>
            <a:spLocks noGrp="1"/>
          </p:cNvSpPr>
          <p:nvPr>
            <p:ph type="title"/>
          </p:nvPr>
        </p:nvSpPr>
        <p:spPr>
          <a:xfrm>
            <a:off x="2702374" y="201216"/>
            <a:ext cx="5854920" cy="644782"/>
          </a:xfrm>
          <a:solidFill>
            <a:schemeClr val="accent1">
              <a:lumMod val="60000"/>
              <a:lumOff val="40000"/>
            </a:schemeClr>
          </a:solidFill>
          <a:ln>
            <a:solidFill>
              <a:schemeClr val="accent1">
                <a:lumMod val="75000"/>
              </a:schemeClr>
            </a:solidFill>
          </a:ln>
        </p:spPr>
        <p:txBody>
          <a:bodyPr>
            <a:normAutofit fontScale="90000"/>
          </a:bodyPr>
          <a:lstStyle/>
          <a:p>
            <a:r>
              <a:rPr lang="en-US" dirty="0"/>
              <a:t>Public key encryption</a:t>
            </a:r>
          </a:p>
        </p:txBody>
      </p:sp>
      <p:sp>
        <p:nvSpPr>
          <p:cNvPr id="15" name="TextBox 14">
            <a:extLst>
              <a:ext uri="{FF2B5EF4-FFF2-40B4-BE49-F238E27FC236}">
                <a16:creationId xmlns:a16="http://schemas.microsoft.com/office/drawing/2014/main" id="{0F001889-A058-872B-89D6-F320E9EC4055}"/>
              </a:ext>
            </a:extLst>
          </p:cNvPr>
          <p:cNvSpPr txBox="1"/>
          <p:nvPr/>
        </p:nvSpPr>
        <p:spPr>
          <a:xfrm>
            <a:off x="3944470" y="937556"/>
            <a:ext cx="3370729" cy="461665"/>
          </a:xfrm>
          <a:prstGeom prst="rect">
            <a:avLst/>
          </a:prstGeom>
          <a:noFill/>
        </p:spPr>
        <p:txBody>
          <a:bodyPr wrap="square" rtlCol="0">
            <a:spAutoFit/>
          </a:bodyPr>
          <a:lstStyle/>
          <a:p>
            <a:r>
              <a:rPr lang="en-US" sz="2400" dirty="0"/>
              <a:t>TLS Handshake: </a:t>
            </a:r>
          </a:p>
        </p:txBody>
      </p:sp>
    </p:spTree>
    <p:extLst>
      <p:ext uri="{BB962C8B-B14F-4D97-AF65-F5344CB8AC3E}">
        <p14:creationId xmlns:p14="http://schemas.microsoft.com/office/powerpoint/2010/main" val="1110699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E594-D660-7B5C-70CF-C1853D33788B}"/>
              </a:ext>
            </a:extLst>
          </p:cNvPr>
          <p:cNvSpPr>
            <a:spLocks noGrp="1"/>
          </p:cNvSpPr>
          <p:nvPr>
            <p:ph type="title"/>
          </p:nvPr>
        </p:nvSpPr>
        <p:spPr/>
        <p:txBody>
          <a:bodyPr/>
          <a:lstStyle/>
          <a:p>
            <a:r>
              <a:rPr lang="en-US" dirty="0"/>
              <a:t>Logging:</a:t>
            </a:r>
          </a:p>
        </p:txBody>
      </p:sp>
      <p:graphicFrame>
        <p:nvGraphicFramePr>
          <p:cNvPr id="11" name="Content Placeholder 2">
            <a:extLst>
              <a:ext uri="{FF2B5EF4-FFF2-40B4-BE49-F238E27FC236}">
                <a16:creationId xmlns:a16="http://schemas.microsoft.com/office/drawing/2014/main" id="{776C28E5-BA9B-B41C-4EA5-DC3F9A95AB6C}"/>
              </a:ext>
            </a:extLst>
          </p:cNvPr>
          <p:cNvGraphicFramePr>
            <a:graphicFrameLocks noGrp="1"/>
          </p:cNvGraphicFramePr>
          <p:nvPr>
            <p:ph idx="1"/>
            <p:extLst>
              <p:ext uri="{D42A27DB-BD31-4B8C-83A1-F6EECF244321}">
                <p14:modId xmlns:p14="http://schemas.microsoft.com/office/powerpoint/2010/main" val="1424597114"/>
              </p:ext>
            </p:extLst>
          </p:nvPr>
        </p:nvGraphicFramePr>
        <p:xfrm>
          <a:off x="2231134" y="2973563"/>
          <a:ext cx="7729728" cy="310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CCAA7BA1-952F-D536-91A7-672DA6C99C5A}"/>
              </a:ext>
            </a:extLst>
          </p:cNvPr>
          <p:cNvGrpSpPr/>
          <p:nvPr/>
        </p:nvGrpSpPr>
        <p:grpSpPr>
          <a:xfrm>
            <a:off x="2231134" y="2314878"/>
            <a:ext cx="7729730" cy="646332"/>
            <a:chOff x="2231136" y="1647302"/>
            <a:chExt cx="7729730" cy="646332"/>
          </a:xfrm>
        </p:grpSpPr>
        <p:sp>
          <p:nvSpPr>
            <p:cNvPr id="5" name="Rectangle 4">
              <a:extLst>
                <a:ext uri="{FF2B5EF4-FFF2-40B4-BE49-F238E27FC236}">
                  <a16:creationId xmlns:a16="http://schemas.microsoft.com/office/drawing/2014/main" id="{26C16091-F77A-550A-6CB6-5B1DEEF5F136}"/>
                </a:ext>
              </a:extLst>
            </p:cNvPr>
            <p:cNvSpPr/>
            <p:nvPr/>
          </p:nvSpPr>
          <p:spPr>
            <a:xfrm>
              <a:off x="6510183" y="1647303"/>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75400F-75C9-7634-8B7A-C90E9D637633}"/>
                </a:ext>
              </a:extLst>
            </p:cNvPr>
            <p:cNvSpPr txBox="1">
              <a:spLocks/>
            </p:cNvSpPr>
            <p:nvPr/>
          </p:nvSpPr>
          <p:spPr>
            <a:xfrm>
              <a:off x="6510183" y="1647303"/>
              <a:ext cx="3450682" cy="646331"/>
            </a:xfrm>
            <a:prstGeom prst="rect">
              <a:avLst/>
            </a:prstGeom>
            <a:noFill/>
          </p:spPr>
          <p:txBody>
            <a:bodyPr wrap="square" rtlCol="0">
              <a:spAutoFit/>
            </a:bodyPr>
            <a:lstStyle/>
            <a:p>
              <a:r>
                <a:rPr lang="en-US" b="1" dirty="0"/>
                <a:t>OSI Model Layer: </a:t>
              </a:r>
              <a:r>
                <a:rPr lang="en-US" dirty="0"/>
                <a:t>Application - 7</a:t>
              </a:r>
            </a:p>
            <a:p>
              <a:endParaRPr lang="en-US" dirty="0"/>
            </a:p>
          </p:txBody>
        </p:sp>
        <p:sp>
          <p:nvSpPr>
            <p:cNvPr id="7" name="Rectangle 6">
              <a:extLst>
                <a:ext uri="{FF2B5EF4-FFF2-40B4-BE49-F238E27FC236}">
                  <a16:creationId xmlns:a16="http://schemas.microsoft.com/office/drawing/2014/main" id="{6094C1F3-876B-3D08-1754-84258AE8EE7B}"/>
                </a:ext>
              </a:extLst>
            </p:cNvPr>
            <p:cNvSpPr/>
            <p:nvPr/>
          </p:nvSpPr>
          <p:spPr>
            <a:xfrm>
              <a:off x="2231136" y="1659656"/>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8DE308-CE81-A65E-BCD4-576311F3269B}"/>
                </a:ext>
              </a:extLst>
            </p:cNvPr>
            <p:cNvSpPr txBox="1">
              <a:spLocks/>
            </p:cNvSpPr>
            <p:nvPr/>
          </p:nvSpPr>
          <p:spPr>
            <a:xfrm>
              <a:off x="2231136" y="1647302"/>
              <a:ext cx="3450682" cy="646331"/>
            </a:xfrm>
            <a:prstGeom prst="rect">
              <a:avLst/>
            </a:prstGeom>
            <a:noFill/>
          </p:spPr>
          <p:txBody>
            <a:bodyPr wrap="square" rtlCol="0">
              <a:spAutoFit/>
            </a:bodyPr>
            <a:lstStyle/>
            <a:p>
              <a:r>
                <a:rPr lang="en-US" b="1" dirty="0"/>
                <a:t>CIA: </a:t>
              </a:r>
              <a:r>
                <a:rPr lang="en-US" dirty="0"/>
                <a:t>Integrity</a:t>
              </a:r>
            </a:p>
            <a:p>
              <a:endParaRPr lang="en-US" dirty="0"/>
            </a:p>
          </p:txBody>
        </p:sp>
      </p:grpSp>
      <p:pic>
        <p:nvPicPr>
          <p:cNvPr id="13" name="Graphic 12" descr="Arrow Right with solid fill">
            <a:extLst>
              <a:ext uri="{FF2B5EF4-FFF2-40B4-BE49-F238E27FC236}">
                <a16:creationId xmlns:a16="http://schemas.microsoft.com/office/drawing/2014/main" id="{86EEAABE-0140-BD29-3B79-B2AEFD143A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1816" y="3781360"/>
            <a:ext cx="914400" cy="914400"/>
          </a:xfrm>
          <a:prstGeom prst="rect">
            <a:avLst/>
          </a:prstGeom>
        </p:spPr>
      </p:pic>
    </p:spTree>
    <p:extLst>
      <p:ext uri="{BB962C8B-B14F-4D97-AF65-F5344CB8AC3E}">
        <p14:creationId xmlns:p14="http://schemas.microsoft.com/office/powerpoint/2010/main" val="343308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2E7A-39B3-857E-4AC8-F11967A9F712}"/>
              </a:ext>
            </a:extLst>
          </p:cNvPr>
          <p:cNvSpPr>
            <a:spLocks noGrp="1"/>
          </p:cNvSpPr>
          <p:nvPr>
            <p:ph type="title"/>
          </p:nvPr>
        </p:nvSpPr>
        <p:spPr/>
        <p:txBody>
          <a:bodyPr/>
          <a:lstStyle/>
          <a:p>
            <a:r>
              <a:rPr lang="en-US" dirty="0"/>
              <a:t>Authentication</a:t>
            </a:r>
          </a:p>
        </p:txBody>
      </p:sp>
      <p:grpSp>
        <p:nvGrpSpPr>
          <p:cNvPr id="3" name="Group 2">
            <a:extLst>
              <a:ext uri="{FF2B5EF4-FFF2-40B4-BE49-F238E27FC236}">
                <a16:creationId xmlns:a16="http://schemas.microsoft.com/office/drawing/2014/main" id="{A3F7D91C-960E-85DE-38B5-A1455E1C3B2D}"/>
              </a:ext>
            </a:extLst>
          </p:cNvPr>
          <p:cNvGrpSpPr/>
          <p:nvPr/>
        </p:nvGrpSpPr>
        <p:grpSpPr>
          <a:xfrm>
            <a:off x="2324057" y="2308200"/>
            <a:ext cx="7729730" cy="646332"/>
            <a:chOff x="2231136" y="1647302"/>
            <a:chExt cx="7729730" cy="646332"/>
          </a:xfrm>
        </p:grpSpPr>
        <p:sp>
          <p:nvSpPr>
            <p:cNvPr id="4" name="Rectangle 3">
              <a:extLst>
                <a:ext uri="{FF2B5EF4-FFF2-40B4-BE49-F238E27FC236}">
                  <a16:creationId xmlns:a16="http://schemas.microsoft.com/office/drawing/2014/main" id="{B5E27A3F-093A-ED1C-CA80-13E0AF321CEA}"/>
                </a:ext>
              </a:extLst>
            </p:cNvPr>
            <p:cNvSpPr/>
            <p:nvPr/>
          </p:nvSpPr>
          <p:spPr>
            <a:xfrm>
              <a:off x="6510183" y="1647303"/>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F96BAE9-BBED-26CB-D5DC-3D038456BEB1}"/>
                </a:ext>
              </a:extLst>
            </p:cNvPr>
            <p:cNvSpPr txBox="1">
              <a:spLocks/>
            </p:cNvSpPr>
            <p:nvPr/>
          </p:nvSpPr>
          <p:spPr>
            <a:xfrm>
              <a:off x="6510183" y="1647303"/>
              <a:ext cx="3450682" cy="646331"/>
            </a:xfrm>
            <a:prstGeom prst="rect">
              <a:avLst/>
            </a:prstGeom>
            <a:noFill/>
          </p:spPr>
          <p:txBody>
            <a:bodyPr wrap="square" rtlCol="0">
              <a:spAutoFit/>
            </a:bodyPr>
            <a:lstStyle/>
            <a:p>
              <a:r>
                <a:rPr lang="en-US" b="1" dirty="0"/>
                <a:t>OSI Model Layer: </a:t>
              </a:r>
              <a:r>
                <a:rPr lang="en-US" dirty="0"/>
                <a:t>Session - 5</a:t>
              </a:r>
            </a:p>
            <a:p>
              <a:endParaRPr lang="en-US" dirty="0"/>
            </a:p>
          </p:txBody>
        </p:sp>
        <p:sp>
          <p:nvSpPr>
            <p:cNvPr id="8" name="Rectangle 7">
              <a:extLst>
                <a:ext uri="{FF2B5EF4-FFF2-40B4-BE49-F238E27FC236}">
                  <a16:creationId xmlns:a16="http://schemas.microsoft.com/office/drawing/2014/main" id="{A57BC074-F845-D157-7F98-3B81177F6D50}"/>
                </a:ext>
              </a:extLst>
            </p:cNvPr>
            <p:cNvSpPr/>
            <p:nvPr/>
          </p:nvSpPr>
          <p:spPr>
            <a:xfrm>
              <a:off x="2231136" y="1659656"/>
              <a:ext cx="3450683" cy="385373"/>
            </a:xfrm>
            <a:prstGeom prst="rect">
              <a:avLst/>
            </a:prstGeom>
            <a:solidFill>
              <a:srgbClr val="5FAD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D1A9F80-9A2B-F746-C17A-31BFCFE022CF}"/>
                </a:ext>
              </a:extLst>
            </p:cNvPr>
            <p:cNvSpPr txBox="1">
              <a:spLocks/>
            </p:cNvSpPr>
            <p:nvPr/>
          </p:nvSpPr>
          <p:spPr>
            <a:xfrm>
              <a:off x="2231136" y="1647302"/>
              <a:ext cx="3450682" cy="646331"/>
            </a:xfrm>
            <a:prstGeom prst="rect">
              <a:avLst/>
            </a:prstGeom>
            <a:noFill/>
          </p:spPr>
          <p:txBody>
            <a:bodyPr wrap="square" rtlCol="0">
              <a:spAutoFit/>
            </a:bodyPr>
            <a:lstStyle/>
            <a:p>
              <a:r>
                <a:rPr lang="en-US" b="1" dirty="0"/>
                <a:t>CIA: </a:t>
              </a:r>
              <a:r>
                <a:rPr lang="en-US" dirty="0"/>
                <a:t>Confidentiality</a:t>
              </a:r>
            </a:p>
            <a:p>
              <a:endParaRPr lang="en-US" dirty="0"/>
            </a:p>
          </p:txBody>
        </p:sp>
      </p:grpSp>
      <p:pic>
        <p:nvPicPr>
          <p:cNvPr id="15" name="Graphic 14" descr="Fortune cookie outline">
            <a:extLst>
              <a:ext uri="{FF2B5EF4-FFF2-40B4-BE49-F238E27FC236}">
                <a16:creationId xmlns:a16="http://schemas.microsoft.com/office/drawing/2014/main" id="{5FD5EC52-FE8B-152D-030D-745A764F7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8338" y="3350637"/>
            <a:ext cx="1202119" cy="1017276"/>
          </a:xfrm>
          <a:prstGeom prst="rect">
            <a:avLst/>
          </a:prstGeom>
        </p:spPr>
      </p:pic>
      <p:pic>
        <p:nvPicPr>
          <p:cNvPr id="17" name="Graphic 16" descr="Arrow Right outline">
            <a:extLst>
              <a:ext uri="{FF2B5EF4-FFF2-40B4-BE49-F238E27FC236}">
                <a16:creationId xmlns:a16="http://schemas.microsoft.com/office/drawing/2014/main" id="{A7400C12-6FD7-C93B-CF99-1809D1AB9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4623" y="3108558"/>
            <a:ext cx="1348596" cy="1348596"/>
          </a:xfrm>
          <a:prstGeom prst="rect">
            <a:avLst/>
          </a:prstGeom>
        </p:spPr>
      </p:pic>
      <p:pic>
        <p:nvPicPr>
          <p:cNvPr id="19" name="Graphic 18" descr="Employee badge outline">
            <a:extLst>
              <a:ext uri="{FF2B5EF4-FFF2-40B4-BE49-F238E27FC236}">
                <a16:creationId xmlns:a16="http://schemas.microsoft.com/office/drawing/2014/main" id="{D7A3FC21-F1D0-39C7-69CF-C307FD6A43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4147" y="3108558"/>
            <a:ext cx="1348595" cy="1348595"/>
          </a:xfrm>
          <a:prstGeom prst="rect">
            <a:avLst/>
          </a:prstGeom>
        </p:spPr>
      </p:pic>
      <p:sp>
        <p:nvSpPr>
          <p:cNvPr id="21" name="TextBox 20">
            <a:extLst>
              <a:ext uri="{FF2B5EF4-FFF2-40B4-BE49-F238E27FC236}">
                <a16:creationId xmlns:a16="http://schemas.microsoft.com/office/drawing/2014/main" id="{66D7CAC8-D5EA-D6C9-4C0A-9FB052D7E31B}"/>
              </a:ext>
            </a:extLst>
          </p:cNvPr>
          <p:cNvSpPr txBox="1"/>
          <p:nvPr/>
        </p:nvSpPr>
        <p:spPr>
          <a:xfrm>
            <a:off x="2738240" y="4764019"/>
            <a:ext cx="7729728" cy="1200329"/>
          </a:xfrm>
          <a:prstGeom prst="rect">
            <a:avLst/>
          </a:prstGeom>
          <a:noFill/>
        </p:spPr>
        <p:txBody>
          <a:bodyPr wrap="square" rtlCol="0">
            <a:spAutoFit/>
          </a:bodyPr>
          <a:lstStyle/>
          <a:p>
            <a:endParaRPr lang="en-US" dirty="0"/>
          </a:p>
          <a:p>
            <a:r>
              <a:rPr lang="en-US" dirty="0"/>
              <a:t>Stored on Nginx server = less vulnerable to client side attacks (XSS) </a:t>
            </a:r>
          </a:p>
          <a:p>
            <a:endParaRPr lang="en-US" dirty="0"/>
          </a:p>
          <a:p>
            <a:endParaRPr lang="en-US" dirty="0"/>
          </a:p>
        </p:txBody>
      </p:sp>
    </p:spTree>
    <p:extLst>
      <p:ext uri="{BB962C8B-B14F-4D97-AF65-F5344CB8AC3E}">
        <p14:creationId xmlns:p14="http://schemas.microsoft.com/office/powerpoint/2010/main" val="2143158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C4A27F-FF88-5750-02D6-ADB49DCFF18C}"/>
              </a:ext>
            </a:extLst>
          </p:cNvPr>
          <p:cNvPicPr>
            <a:picLocks noGrp="1" noChangeAspect="1"/>
          </p:cNvPicPr>
          <p:nvPr>
            <p:ph idx="1"/>
          </p:nvPr>
        </p:nvPicPr>
        <p:blipFill>
          <a:blip r:embed="rId3"/>
          <a:stretch>
            <a:fillRect/>
          </a:stretch>
        </p:blipFill>
        <p:spPr>
          <a:xfrm>
            <a:off x="504650" y="234048"/>
            <a:ext cx="11182699" cy="6265364"/>
          </a:xfrm>
        </p:spPr>
      </p:pic>
      <p:sp>
        <p:nvSpPr>
          <p:cNvPr id="6" name="Horizontal Scroll 5">
            <a:extLst>
              <a:ext uri="{FF2B5EF4-FFF2-40B4-BE49-F238E27FC236}">
                <a16:creationId xmlns:a16="http://schemas.microsoft.com/office/drawing/2014/main" id="{937A3626-20EB-5CC9-507A-117DE8E7AEFD}"/>
              </a:ext>
            </a:extLst>
          </p:cNvPr>
          <p:cNvSpPr/>
          <p:nvPr/>
        </p:nvSpPr>
        <p:spPr>
          <a:xfrm>
            <a:off x="2366682" y="5065542"/>
            <a:ext cx="1434353" cy="1093694"/>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Session ID</a:t>
            </a:r>
          </a:p>
        </p:txBody>
      </p:sp>
    </p:spTree>
    <p:extLst>
      <p:ext uri="{BB962C8B-B14F-4D97-AF65-F5344CB8AC3E}">
        <p14:creationId xmlns:p14="http://schemas.microsoft.com/office/powerpoint/2010/main" val="267289874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{37877461-48A3-A048-AA06-86B06F201379}tf10001120</Template>
  <TotalTime>2749</TotalTime>
  <Words>2247</Words>
  <Application>Microsoft Macintosh PowerPoint</Application>
  <PresentationFormat>Widescreen</PresentationFormat>
  <Paragraphs>191</Paragraphs>
  <Slides>15</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Gill Sans MT</vt:lpstr>
      <vt:lpstr>Roboto</vt:lpstr>
      <vt:lpstr>Wingdings</vt:lpstr>
      <vt:lpstr>Parcel</vt:lpstr>
      <vt:lpstr>Securing our Password Manager </vt:lpstr>
      <vt:lpstr>Introduction</vt:lpstr>
      <vt:lpstr>PowerPoint Presentation</vt:lpstr>
      <vt:lpstr>PowerPoint Presentation</vt:lpstr>
      <vt:lpstr>Encryption </vt:lpstr>
      <vt:lpstr>Public key encryption</vt:lpstr>
      <vt:lpstr>Logging:</vt:lpstr>
      <vt:lpstr>Authentication</vt:lpstr>
      <vt:lpstr>PowerPoint Presentation</vt:lpstr>
      <vt:lpstr>Authorization</vt:lpstr>
      <vt:lpstr>RBAC</vt:lpstr>
      <vt:lpstr>APPLICATION SECURITY:  XSs and injection </vt:lpstr>
      <vt:lpstr>Hardening Bug Bounty:</vt:lpstr>
      <vt:lpstr>Remediation</vt:lpstr>
      <vt:lpstr>Test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our Password Manager </dc:title>
  <dc:creator>Brooke Dietmeier</dc:creator>
  <cp:lastModifiedBy>Brooke Dietmeier</cp:lastModifiedBy>
  <cp:revision>2</cp:revision>
  <dcterms:created xsi:type="dcterms:W3CDTF">2024-02-28T19:43:23Z</dcterms:created>
  <dcterms:modified xsi:type="dcterms:W3CDTF">2024-03-11T17:11:53Z</dcterms:modified>
</cp:coreProperties>
</file>